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9"/>
  </p:notesMasterIdLst>
  <p:sldIdLst>
    <p:sldId id="256" r:id="rId2"/>
    <p:sldId id="282" r:id="rId3"/>
    <p:sldId id="967" r:id="rId4"/>
    <p:sldId id="985" r:id="rId5"/>
    <p:sldId id="987" r:id="rId6"/>
    <p:sldId id="986" r:id="rId7"/>
    <p:sldId id="988" r:id="rId8"/>
    <p:sldId id="979" r:id="rId9"/>
    <p:sldId id="991" r:id="rId10"/>
    <p:sldId id="992" r:id="rId11"/>
    <p:sldId id="993" r:id="rId12"/>
    <p:sldId id="990" r:id="rId13"/>
    <p:sldId id="602" r:id="rId14"/>
    <p:sldId id="273" r:id="rId15"/>
    <p:sldId id="274" r:id="rId16"/>
    <p:sldId id="275" r:id="rId17"/>
    <p:sldId id="276"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967"/>
            <p14:sldId id="985"/>
            <p14:sldId id="987"/>
            <p14:sldId id="986"/>
            <p14:sldId id="988"/>
            <p14:sldId id="979"/>
            <p14:sldId id="991"/>
            <p14:sldId id="992"/>
            <p14:sldId id="993"/>
            <p14:sldId id="990"/>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447" autoAdjust="0"/>
  </p:normalViewPr>
  <p:slideViewPr>
    <p:cSldViewPr snapToGrid="0">
      <p:cViewPr varScale="1">
        <p:scale>
          <a:sx n="115" d="100"/>
          <a:sy n="115" d="100"/>
        </p:scale>
        <p:origin x="1476" y="10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 Id="rId4" Type="http://schemas.openxmlformats.org/officeDocument/2006/relationships/image" Target="../media/image2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 Id="rId4" Type="http://schemas.openxmlformats.org/officeDocument/2006/relationships/image" Target="../media/image23.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 Id="rId5" Type="http://schemas.openxmlformats.org/officeDocument/2006/relationships/image" Target="../media/image28.wmf"/><Relationship Id="rId4" Type="http://schemas.openxmlformats.org/officeDocument/2006/relationships/image" Target="../media/image27.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1.wmf"/><Relationship Id="rId7" Type="http://schemas.openxmlformats.org/officeDocument/2006/relationships/image" Target="../media/image35.wmf"/><Relationship Id="rId2" Type="http://schemas.openxmlformats.org/officeDocument/2006/relationships/image" Target="../media/image30.wmf"/><Relationship Id="rId1" Type="http://schemas.openxmlformats.org/officeDocument/2006/relationships/image" Target="../media/image29.wmf"/><Relationship Id="rId6" Type="http://schemas.openxmlformats.org/officeDocument/2006/relationships/image" Target="../media/image34.wmf"/><Relationship Id="rId5" Type="http://schemas.openxmlformats.org/officeDocument/2006/relationships/image" Target="../media/image33.wmf"/><Relationship Id="rId4" Type="http://schemas.openxmlformats.org/officeDocument/2006/relationships/image" Target="../media/image32.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2024-04-12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Weighted averages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Weighted averages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Weighted averages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Weighted averages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Weighted averages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Weighted averages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Weighted averages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Weighted averages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Weighted averages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Weighted averages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Weighted averages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image" Target="../media/image27.wmf"/><Relationship Id="rId3" Type="http://schemas.microsoft.com/office/2007/relationships/media" Target="../media/media10.m4a"/><Relationship Id="rId7" Type="http://schemas.openxmlformats.org/officeDocument/2006/relationships/image" Target="../media/image24.wmf"/><Relationship Id="rId12" Type="http://schemas.openxmlformats.org/officeDocument/2006/relationships/oleObject" Target="../embeddings/oleObject21.bin"/><Relationship Id="rId17" Type="http://schemas.openxmlformats.org/officeDocument/2006/relationships/image" Target="../media/image16.png"/><Relationship Id="rId2" Type="http://schemas.openxmlformats.org/officeDocument/2006/relationships/tags" Target="../tags/tag8.xml"/><Relationship Id="rId16" Type="http://schemas.openxmlformats.org/officeDocument/2006/relationships/image" Target="../media/image8.png"/><Relationship Id="rId1" Type="http://schemas.openxmlformats.org/officeDocument/2006/relationships/vmlDrawing" Target="../drawings/vmlDrawing7.vml"/><Relationship Id="rId6" Type="http://schemas.openxmlformats.org/officeDocument/2006/relationships/oleObject" Target="../embeddings/oleObject18.bin"/><Relationship Id="rId11" Type="http://schemas.openxmlformats.org/officeDocument/2006/relationships/image" Target="../media/image26.wmf"/><Relationship Id="rId5" Type="http://schemas.openxmlformats.org/officeDocument/2006/relationships/slideLayout" Target="../slideLayouts/slideLayout2.xml"/><Relationship Id="rId15" Type="http://schemas.openxmlformats.org/officeDocument/2006/relationships/image" Target="../media/image28.wmf"/><Relationship Id="rId10" Type="http://schemas.openxmlformats.org/officeDocument/2006/relationships/oleObject" Target="../embeddings/oleObject20.bin"/><Relationship Id="rId4" Type="http://schemas.openxmlformats.org/officeDocument/2006/relationships/audio" Target="../media/media10.m4a"/><Relationship Id="rId9" Type="http://schemas.openxmlformats.org/officeDocument/2006/relationships/image" Target="../media/image25.wmf"/><Relationship Id="rId14" Type="http://schemas.openxmlformats.org/officeDocument/2006/relationships/oleObject" Target="../embeddings/oleObject22.bin"/></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5.bin"/><Relationship Id="rId13" Type="http://schemas.openxmlformats.org/officeDocument/2006/relationships/image" Target="../media/image33.wmf"/><Relationship Id="rId1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30.wmf"/><Relationship Id="rId12" Type="http://schemas.openxmlformats.org/officeDocument/2006/relationships/oleObject" Target="../embeddings/oleObject27.bin"/><Relationship Id="rId17" Type="http://schemas.openxmlformats.org/officeDocument/2006/relationships/image" Target="../media/image35.wmf"/><Relationship Id="rId2" Type="http://schemas.openxmlformats.org/officeDocument/2006/relationships/tags" Target="../tags/tag9.xml"/><Relationship Id="rId16" Type="http://schemas.openxmlformats.org/officeDocument/2006/relationships/oleObject" Target="../embeddings/oleObject29.bin"/><Relationship Id="rId1" Type="http://schemas.openxmlformats.org/officeDocument/2006/relationships/vmlDrawing" Target="../drawings/vmlDrawing8.vml"/><Relationship Id="rId6" Type="http://schemas.openxmlformats.org/officeDocument/2006/relationships/oleObject" Target="../embeddings/oleObject24.bin"/><Relationship Id="rId11" Type="http://schemas.openxmlformats.org/officeDocument/2006/relationships/image" Target="../media/image32.wmf"/><Relationship Id="rId5" Type="http://schemas.openxmlformats.org/officeDocument/2006/relationships/image" Target="../media/image29.wmf"/><Relationship Id="rId15" Type="http://schemas.openxmlformats.org/officeDocument/2006/relationships/image" Target="../media/image34.wmf"/><Relationship Id="rId10" Type="http://schemas.openxmlformats.org/officeDocument/2006/relationships/oleObject" Target="../embeddings/oleObject26.bin"/><Relationship Id="rId4" Type="http://schemas.openxmlformats.org/officeDocument/2006/relationships/oleObject" Target="../embeddings/oleObject23.bin"/><Relationship Id="rId9" Type="http://schemas.openxmlformats.org/officeDocument/2006/relationships/image" Target="../media/image31.wmf"/><Relationship Id="rId14" Type="http://schemas.openxmlformats.org/officeDocument/2006/relationships/oleObject" Target="../embeddings/oleObject28.bin"/></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31.bin"/><Relationship Id="rId3" Type="http://schemas.microsoft.com/office/2007/relationships/media" Target="../media/media11.m4a"/><Relationship Id="rId7" Type="http://schemas.openxmlformats.org/officeDocument/2006/relationships/image" Target="../media/image19.wmf"/><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oleObject" Target="../embeddings/oleObject30.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1.m4a"/><Relationship Id="rId9" Type="http://schemas.openxmlformats.org/officeDocument/2006/relationships/image" Target="../media/image20.wmf"/></Relationships>
</file>

<file path=ppt/slides/_rels/slide13.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4a"/><Relationship Id="rId7" Type="http://schemas.openxmlformats.org/officeDocument/2006/relationships/image" Target="../media/image9.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3" Type="http://schemas.microsoft.com/office/2007/relationships/media" Target="../media/media4.m4a"/><Relationship Id="rId7" Type="http://schemas.openxmlformats.org/officeDocument/2006/relationships/image" Target="../media/image10.wmf"/><Relationship Id="rId12" Type="http://schemas.openxmlformats.org/officeDocument/2006/relationships/image" Target="../media/image8.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12.wmf"/><Relationship Id="rId5" Type="http://schemas.openxmlformats.org/officeDocument/2006/relationships/slideLayout" Target="../slideLayouts/slideLayout2.xml"/><Relationship Id="rId10" Type="http://schemas.openxmlformats.org/officeDocument/2006/relationships/oleObject" Target="../embeddings/oleObject4.bin"/><Relationship Id="rId4" Type="http://schemas.openxmlformats.org/officeDocument/2006/relationships/audio" Target="../media/media4.m4a"/><Relationship Id="rId9" Type="http://schemas.openxmlformats.org/officeDocument/2006/relationships/image" Target="../media/image11.wmf"/></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6.png"/><Relationship Id="rId3" Type="http://schemas.microsoft.com/office/2007/relationships/media" Target="../media/media5.m4a"/><Relationship Id="rId7" Type="http://schemas.openxmlformats.org/officeDocument/2006/relationships/image" Target="../media/image13.wmf"/><Relationship Id="rId12" Type="http://schemas.openxmlformats.org/officeDocument/2006/relationships/image" Target="../media/image8.png"/><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15.wmf"/><Relationship Id="rId5" Type="http://schemas.openxmlformats.org/officeDocument/2006/relationships/slideLayout" Target="../slideLayouts/slideLayout2.xml"/><Relationship Id="rId10" Type="http://schemas.openxmlformats.org/officeDocument/2006/relationships/oleObject" Target="../embeddings/oleObject7.bin"/><Relationship Id="rId4" Type="http://schemas.openxmlformats.org/officeDocument/2006/relationships/audio" Target="../media/media5.m4a"/><Relationship Id="rId9" Type="http://schemas.openxmlformats.org/officeDocument/2006/relationships/image" Target="../media/image14.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9.bin"/><Relationship Id="rId3" Type="http://schemas.microsoft.com/office/2007/relationships/media" Target="../media/media6.m4a"/><Relationship Id="rId7" Type="http://schemas.openxmlformats.org/officeDocument/2006/relationships/image" Target="../media/image17.wmf"/><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6.m4a"/><Relationship Id="rId9" Type="http://schemas.openxmlformats.org/officeDocument/2006/relationships/image" Target="../media/image18.wmf"/></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22.wmf"/><Relationship Id="rId3" Type="http://schemas.microsoft.com/office/2007/relationships/media" Target="../media/media8.m4a"/><Relationship Id="rId7" Type="http://schemas.openxmlformats.org/officeDocument/2006/relationships/image" Target="../media/image19.wmf"/><Relationship Id="rId12" Type="http://schemas.openxmlformats.org/officeDocument/2006/relationships/oleObject" Target="../embeddings/oleObject13.bin"/><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oleObject" Target="../embeddings/oleObject10.bin"/><Relationship Id="rId11" Type="http://schemas.openxmlformats.org/officeDocument/2006/relationships/image" Target="../media/image21.wmf"/><Relationship Id="rId5" Type="http://schemas.openxmlformats.org/officeDocument/2006/relationships/slideLayout" Target="../slideLayouts/slideLayout2.xml"/><Relationship Id="rId10" Type="http://schemas.openxmlformats.org/officeDocument/2006/relationships/oleObject" Target="../embeddings/oleObject12.bin"/><Relationship Id="rId4" Type="http://schemas.openxmlformats.org/officeDocument/2006/relationships/audio" Target="../media/media8.m4a"/><Relationship Id="rId9" Type="http://schemas.openxmlformats.org/officeDocument/2006/relationships/image" Target="../media/image20.wmf"/><Relationship Id="rId1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23.wmf"/><Relationship Id="rId3" Type="http://schemas.microsoft.com/office/2007/relationships/media" Target="../media/media9.m4a"/><Relationship Id="rId7" Type="http://schemas.openxmlformats.org/officeDocument/2006/relationships/image" Target="../media/image19.wmf"/><Relationship Id="rId12" Type="http://schemas.openxmlformats.org/officeDocument/2006/relationships/oleObject" Target="../embeddings/oleObject17.bin"/><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oleObject" Target="../embeddings/oleObject14.bin"/><Relationship Id="rId11" Type="http://schemas.openxmlformats.org/officeDocument/2006/relationships/image" Target="../media/image21.wmf"/><Relationship Id="rId5" Type="http://schemas.openxmlformats.org/officeDocument/2006/relationships/slideLayout" Target="../slideLayouts/slideLayout2.xml"/><Relationship Id="rId10" Type="http://schemas.openxmlformats.org/officeDocument/2006/relationships/oleObject" Target="../embeddings/oleObject16.bin"/><Relationship Id="rId4" Type="http://schemas.openxmlformats.org/officeDocument/2006/relationships/audio" Target="../media/media9.m4a"/><Relationship Id="rId9" Type="http://schemas.openxmlformats.org/officeDocument/2006/relationships/image" Target="../media/image20.wmf"/><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Weighted averages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AF17AE86-F443-4874-8FAA-68CD882A35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9855"/>
    </mc:Choice>
    <mc:Fallback xmlns="">
      <p:transition spd="slow" advTm="9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534400" cy="4525963"/>
          </a:xfrm>
        </p:spPr>
        <p:txBody>
          <a:bodyPr/>
          <a:lstStyle/>
          <a:p>
            <a:r>
              <a:rPr lang="en-US" dirty="0"/>
              <a:t>Now, the point              is the mid-point of the interval </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a:t>
            </a:r>
            <a:r>
              <a:rPr lang="en-US" i="1" dirty="0">
                <a:latin typeface="Times New Roman" panose="02020603050405020304" pitchFamily="18" charset="0"/>
              </a:rPr>
              <a:t>b</a:t>
            </a:r>
            <a:r>
              <a:rPr lang="en-US" dirty="0">
                <a:latin typeface="Times New Roman" panose="02020603050405020304" pitchFamily="18" charset="0"/>
              </a:rPr>
              <a:t>]</a:t>
            </a:r>
            <a:r>
              <a:rPr lang="en-US" dirty="0"/>
              <a:t> </a:t>
            </a:r>
          </a:p>
          <a:p>
            <a:pPr lvl="1"/>
            <a:endParaRPr lang="en-US" dirty="0"/>
          </a:p>
          <a:p>
            <a:pPr lvl="1"/>
            <a:r>
              <a:rPr lang="en-US" dirty="0"/>
              <a:t>Here are two possible approximations:</a:t>
            </a:r>
          </a:p>
          <a:p>
            <a:pPr lvl="1"/>
            <a:endParaRPr lang="en-US" dirty="0"/>
          </a:p>
          <a:p>
            <a:pPr lvl="1"/>
            <a:endParaRPr lang="en-US" dirty="0"/>
          </a:p>
          <a:p>
            <a:pPr marL="457200" lvl="1" indent="0">
              <a:buNone/>
            </a:pPr>
            <a:endParaRPr lang="en-US" dirty="0"/>
          </a:p>
          <a:p>
            <a:pPr lvl="2"/>
            <a:r>
              <a:rPr lang="en-US" dirty="0"/>
              <a:t>This takes the arithmetic mean of the value of the function at</a:t>
            </a:r>
            <a:br>
              <a:rPr lang="en-US" dirty="0"/>
            </a:br>
            <a:r>
              <a:rPr lang="en-US" dirty="0"/>
              <a:t>three different points</a:t>
            </a:r>
          </a:p>
          <a:p>
            <a:pPr lvl="2"/>
            <a:endParaRPr lang="en-US" dirty="0"/>
          </a:p>
          <a:p>
            <a:pPr lvl="2"/>
            <a:endParaRPr lang="en-US" dirty="0"/>
          </a:p>
          <a:p>
            <a:pPr lvl="2"/>
            <a:endParaRPr lang="en-US" dirty="0"/>
          </a:p>
          <a:p>
            <a:pPr lvl="2"/>
            <a:endParaRPr lang="en-US" dirty="0"/>
          </a:p>
          <a:p>
            <a:pPr lvl="3"/>
            <a:r>
              <a:rPr lang="en-US" dirty="0"/>
              <a:t>This takes a weighted average of those three values</a:t>
            </a:r>
          </a:p>
        </p:txBody>
      </p:sp>
      <p:sp>
        <p:nvSpPr>
          <p:cNvPr id="2" name="Title 1"/>
          <p:cNvSpPr>
            <a:spLocks noGrp="1"/>
          </p:cNvSpPr>
          <p:nvPr>
            <p:ph type="title"/>
          </p:nvPr>
        </p:nvSpPr>
        <p:spPr/>
        <p:txBody>
          <a:bodyPr/>
          <a:lstStyle/>
          <a:p>
            <a:r>
              <a:rPr lang="en-US" dirty="0"/>
              <a:t>Approximating the integral</a:t>
            </a:r>
            <a:endParaRPr lang="en-CA" dirty="0"/>
          </a:p>
        </p:txBody>
      </p:sp>
      <p:sp>
        <p:nvSpPr>
          <p:cNvPr id="4" name="Footer Placeholder 3"/>
          <p:cNvSpPr>
            <a:spLocks noGrp="1"/>
          </p:cNvSpPr>
          <p:nvPr>
            <p:ph type="ftr" sz="quarter" idx="11"/>
          </p:nvPr>
        </p:nvSpPr>
        <p:spPr/>
        <p:txBody>
          <a:bodyPr/>
          <a:lstStyle/>
          <a:p>
            <a:r>
              <a:rPr lang="en-US"/>
              <a:t>Weighted averages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31" name="Object 30">
            <a:extLst>
              <a:ext uri="{FF2B5EF4-FFF2-40B4-BE49-F238E27FC236}">
                <a16:creationId xmlns:a16="http://schemas.microsoft.com/office/drawing/2014/main" id="{B74EC0B2-419E-48AA-BF74-A00D249CEC26}"/>
              </a:ext>
            </a:extLst>
          </p:cNvPr>
          <p:cNvGraphicFramePr>
            <a:graphicFrameLocks noChangeAspect="1"/>
          </p:cNvGraphicFramePr>
          <p:nvPr>
            <p:extLst>
              <p:ext uri="{D42A27DB-BD31-4B8C-83A1-F6EECF244321}">
                <p14:modId xmlns:p14="http://schemas.microsoft.com/office/powerpoint/2010/main" val="3288272429"/>
              </p:ext>
            </p:extLst>
          </p:nvPr>
        </p:nvGraphicFramePr>
        <p:xfrm>
          <a:off x="2752528" y="1445361"/>
          <a:ext cx="708025" cy="766762"/>
        </p:xfrm>
        <a:graphic>
          <a:graphicData uri="http://schemas.openxmlformats.org/presentationml/2006/ole">
            <mc:AlternateContent xmlns:mc="http://schemas.openxmlformats.org/markup-compatibility/2006">
              <mc:Choice xmlns:v="urn:schemas-microsoft-com:vml" Requires="v">
                <p:oleObj spid="_x0000_s7190" name="Equation" r:id="rId6" imgW="317160" imgH="342720" progId="Equation.DSMT4">
                  <p:embed/>
                </p:oleObj>
              </mc:Choice>
              <mc:Fallback>
                <p:oleObj name="Equation" r:id="rId6" imgW="317160" imgH="342720" progId="Equation.DSMT4">
                  <p:embed/>
                  <p:pic>
                    <p:nvPicPr>
                      <p:cNvPr id="31" name="Object 30">
                        <a:extLst>
                          <a:ext uri="{FF2B5EF4-FFF2-40B4-BE49-F238E27FC236}">
                            <a16:creationId xmlns:a16="http://schemas.microsoft.com/office/drawing/2014/main" id="{B74EC0B2-419E-48AA-BF74-A00D249CEC26}"/>
                          </a:ext>
                        </a:extLst>
                      </p:cNvPr>
                      <p:cNvPicPr/>
                      <p:nvPr/>
                    </p:nvPicPr>
                    <p:blipFill>
                      <a:blip r:embed="rId7"/>
                      <a:stretch>
                        <a:fillRect/>
                      </a:stretch>
                    </p:blipFill>
                    <p:spPr>
                      <a:xfrm>
                        <a:off x="2752528" y="1445361"/>
                        <a:ext cx="708025" cy="766762"/>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359DEF6E-2BE7-482C-BE30-74F3FB33AA66}"/>
              </a:ext>
            </a:extLst>
          </p:cNvPr>
          <p:cNvGraphicFramePr>
            <a:graphicFrameLocks noChangeAspect="1"/>
          </p:cNvGraphicFramePr>
          <p:nvPr>
            <p:extLst>
              <p:ext uri="{D42A27DB-BD31-4B8C-83A1-F6EECF244321}">
                <p14:modId xmlns:p14="http://schemas.microsoft.com/office/powerpoint/2010/main" val="4273596351"/>
              </p:ext>
            </p:extLst>
          </p:nvPr>
        </p:nvGraphicFramePr>
        <p:xfrm>
          <a:off x="1970267" y="2706484"/>
          <a:ext cx="5118100" cy="1247775"/>
        </p:xfrm>
        <a:graphic>
          <a:graphicData uri="http://schemas.openxmlformats.org/presentationml/2006/ole">
            <mc:AlternateContent xmlns:mc="http://schemas.openxmlformats.org/markup-compatibility/2006">
              <mc:Choice xmlns:v="urn:schemas-microsoft-com:vml" Requires="v">
                <p:oleObj spid="_x0000_s7191" name="Equation" r:id="rId8" imgW="2298600" imgH="558720" progId="Equation.DSMT4">
                  <p:embed/>
                </p:oleObj>
              </mc:Choice>
              <mc:Fallback>
                <p:oleObj name="Equation" r:id="rId8" imgW="2298600" imgH="558720" progId="Equation.DSMT4">
                  <p:embed/>
                  <p:pic>
                    <p:nvPicPr>
                      <p:cNvPr id="32" name="Object 31">
                        <a:extLst>
                          <a:ext uri="{FF2B5EF4-FFF2-40B4-BE49-F238E27FC236}">
                            <a16:creationId xmlns:a16="http://schemas.microsoft.com/office/drawing/2014/main" id="{359DEF6E-2BE7-482C-BE30-74F3FB33AA66}"/>
                          </a:ext>
                        </a:extLst>
                      </p:cNvPr>
                      <p:cNvPicPr/>
                      <p:nvPr/>
                    </p:nvPicPr>
                    <p:blipFill>
                      <a:blip r:embed="rId9"/>
                      <a:stretch>
                        <a:fillRect/>
                      </a:stretch>
                    </p:blipFill>
                    <p:spPr>
                      <a:xfrm>
                        <a:off x="1970267" y="2706484"/>
                        <a:ext cx="5118100" cy="1247775"/>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B7FC83E7-7F74-449D-A836-CD4DB043CD70}"/>
              </a:ext>
            </a:extLst>
          </p:cNvPr>
          <p:cNvGraphicFramePr>
            <a:graphicFrameLocks noChangeAspect="1"/>
          </p:cNvGraphicFramePr>
          <p:nvPr>
            <p:extLst>
              <p:ext uri="{D42A27DB-BD31-4B8C-83A1-F6EECF244321}">
                <p14:modId xmlns:p14="http://schemas.microsoft.com/office/powerpoint/2010/main" val="710190676"/>
              </p:ext>
            </p:extLst>
          </p:nvPr>
        </p:nvGraphicFramePr>
        <p:xfrm>
          <a:off x="1952091" y="4750624"/>
          <a:ext cx="5287963" cy="1247775"/>
        </p:xfrm>
        <a:graphic>
          <a:graphicData uri="http://schemas.openxmlformats.org/presentationml/2006/ole">
            <mc:AlternateContent xmlns:mc="http://schemas.openxmlformats.org/markup-compatibility/2006">
              <mc:Choice xmlns:v="urn:schemas-microsoft-com:vml" Requires="v">
                <p:oleObj spid="_x0000_s7192" name="Equation" r:id="rId10" imgW="2374560" imgH="558720" progId="Equation.DSMT4">
                  <p:embed/>
                </p:oleObj>
              </mc:Choice>
              <mc:Fallback>
                <p:oleObj name="Equation" r:id="rId10" imgW="2374560" imgH="558720" progId="Equation.DSMT4">
                  <p:embed/>
                  <p:pic>
                    <p:nvPicPr>
                      <p:cNvPr id="32" name="Object 31">
                        <a:extLst>
                          <a:ext uri="{FF2B5EF4-FFF2-40B4-BE49-F238E27FC236}">
                            <a16:creationId xmlns:a16="http://schemas.microsoft.com/office/drawing/2014/main" id="{359DEF6E-2BE7-482C-BE30-74F3FB33AA66}"/>
                          </a:ext>
                        </a:extLst>
                      </p:cNvPr>
                      <p:cNvPicPr/>
                      <p:nvPr/>
                    </p:nvPicPr>
                    <p:blipFill>
                      <a:blip r:embed="rId11"/>
                      <a:stretch>
                        <a:fillRect/>
                      </a:stretch>
                    </p:blipFill>
                    <p:spPr>
                      <a:xfrm>
                        <a:off x="1952091" y="4750624"/>
                        <a:ext cx="5287963" cy="1247775"/>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AFFD6674-0161-46EB-B21F-F8E7F5C5713F}"/>
              </a:ext>
            </a:extLst>
          </p:cNvPr>
          <p:cNvGraphicFramePr>
            <a:graphicFrameLocks noChangeAspect="1"/>
          </p:cNvGraphicFramePr>
          <p:nvPr>
            <p:extLst>
              <p:ext uri="{D42A27DB-BD31-4B8C-83A1-F6EECF244321}">
                <p14:modId xmlns:p14="http://schemas.microsoft.com/office/powerpoint/2010/main" val="1763044640"/>
              </p:ext>
            </p:extLst>
          </p:nvPr>
        </p:nvGraphicFramePr>
        <p:xfrm>
          <a:off x="7601039" y="2557850"/>
          <a:ext cx="877888" cy="793750"/>
        </p:xfrm>
        <a:graphic>
          <a:graphicData uri="http://schemas.openxmlformats.org/presentationml/2006/ole">
            <mc:AlternateContent xmlns:mc="http://schemas.openxmlformats.org/markup-compatibility/2006">
              <mc:Choice xmlns:v="urn:schemas-microsoft-com:vml" Requires="v">
                <p:oleObj spid="_x0000_s7193" name="Equation" r:id="rId12" imgW="393480" imgH="355320" progId="Equation.DSMT4">
                  <p:embed/>
                </p:oleObj>
              </mc:Choice>
              <mc:Fallback>
                <p:oleObj name="Equation" r:id="rId12" imgW="393480" imgH="355320" progId="Equation.DSMT4">
                  <p:embed/>
                  <p:pic>
                    <p:nvPicPr>
                      <p:cNvPr id="32" name="Object 31">
                        <a:extLst>
                          <a:ext uri="{FF2B5EF4-FFF2-40B4-BE49-F238E27FC236}">
                            <a16:creationId xmlns:a16="http://schemas.microsoft.com/office/drawing/2014/main" id="{359DEF6E-2BE7-482C-BE30-74F3FB33AA66}"/>
                          </a:ext>
                        </a:extLst>
                      </p:cNvPr>
                      <p:cNvPicPr/>
                      <p:nvPr/>
                    </p:nvPicPr>
                    <p:blipFill>
                      <a:blip r:embed="rId13"/>
                      <a:stretch>
                        <a:fillRect/>
                      </a:stretch>
                    </p:blipFill>
                    <p:spPr>
                      <a:xfrm>
                        <a:off x="7601039" y="2557850"/>
                        <a:ext cx="877888" cy="793750"/>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C8253709-8F2A-4E48-A84C-3F774369159E}"/>
              </a:ext>
            </a:extLst>
          </p:cNvPr>
          <p:cNvGraphicFramePr>
            <a:graphicFrameLocks noChangeAspect="1"/>
          </p:cNvGraphicFramePr>
          <p:nvPr>
            <p:extLst>
              <p:ext uri="{D42A27DB-BD31-4B8C-83A1-F6EECF244321}">
                <p14:modId xmlns:p14="http://schemas.microsoft.com/office/powerpoint/2010/main" val="1778163555"/>
              </p:ext>
            </p:extLst>
          </p:nvPr>
        </p:nvGraphicFramePr>
        <p:xfrm>
          <a:off x="7601039" y="4722813"/>
          <a:ext cx="935038" cy="793750"/>
        </p:xfrm>
        <a:graphic>
          <a:graphicData uri="http://schemas.openxmlformats.org/presentationml/2006/ole">
            <mc:AlternateContent xmlns:mc="http://schemas.openxmlformats.org/markup-compatibility/2006">
              <mc:Choice xmlns:v="urn:schemas-microsoft-com:vml" Requires="v">
                <p:oleObj spid="_x0000_s7194" name="Equation" r:id="rId14" imgW="419040" imgH="355320" progId="Equation.DSMT4">
                  <p:embed/>
                </p:oleObj>
              </mc:Choice>
              <mc:Fallback>
                <p:oleObj name="Equation" r:id="rId14" imgW="419040" imgH="355320" progId="Equation.DSMT4">
                  <p:embed/>
                  <p:pic>
                    <p:nvPicPr>
                      <p:cNvPr id="28" name="Object 27">
                        <a:extLst>
                          <a:ext uri="{FF2B5EF4-FFF2-40B4-BE49-F238E27FC236}">
                            <a16:creationId xmlns:a16="http://schemas.microsoft.com/office/drawing/2014/main" id="{AFFD6674-0161-46EB-B21F-F8E7F5C5713F}"/>
                          </a:ext>
                        </a:extLst>
                      </p:cNvPr>
                      <p:cNvPicPr/>
                      <p:nvPr/>
                    </p:nvPicPr>
                    <p:blipFill>
                      <a:blip r:embed="rId15"/>
                      <a:stretch>
                        <a:fillRect/>
                      </a:stretch>
                    </p:blipFill>
                    <p:spPr>
                      <a:xfrm>
                        <a:off x="7601039" y="4722813"/>
                        <a:ext cx="935038" cy="793750"/>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3783A76B-4558-457B-85F3-6C429FB44203}"/>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
        <p:nvSpPr>
          <p:cNvPr id="12" name="Rectangle 11"/>
          <p:cNvSpPr/>
          <p:nvPr/>
        </p:nvSpPr>
        <p:spPr>
          <a:xfrm>
            <a:off x="471055" y="6411029"/>
            <a:ext cx="6747598" cy="307777"/>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Later (Simpson’s rule), we will see why the last formula is superior</a:t>
            </a:r>
            <a:endPar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4814" y="6381289"/>
            <a:ext cx="396241" cy="399289"/>
          </a:xfrm>
          <a:prstGeom prst="rect">
            <a:avLst/>
          </a:prstGeom>
        </p:spPr>
      </p:pic>
    </p:spTree>
    <p:custDataLst>
      <p:tags r:id="rId2"/>
    </p:custDataLst>
    <p:extLst>
      <p:ext uri="{BB962C8B-B14F-4D97-AF65-F5344CB8AC3E}">
        <p14:creationId xmlns:p14="http://schemas.microsoft.com/office/powerpoint/2010/main" val="3896077559"/>
      </p:ext>
    </p:extLst>
  </p:cSld>
  <p:clrMapOvr>
    <a:masterClrMapping/>
  </p:clrMapOvr>
  <mc:AlternateContent xmlns:mc="http://schemas.openxmlformats.org/markup-compatibility/2006" xmlns:p14="http://schemas.microsoft.com/office/powerpoint/2010/main">
    <mc:Choice Requires="p14">
      <p:transition spd="slow" p14:dur="2000" advTm="81900"/>
    </mc:Choice>
    <mc:Fallback xmlns="">
      <p:transition spd="slow" advTm="81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Approximating the integral</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Examples:</a:t>
            </a:r>
            <a:endParaRPr lang="en-US" dirty="0"/>
          </a:p>
        </p:txBody>
      </p:sp>
      <p:sp>
        <p:nvSpPr>
          <p:cNvPr id="4" name="Footer Placeholder 3"/>
          <p:cNvSpPr>
            <a:spLocks noGrp="1"/>
          </p:cNvSpPr>
          <p:nvPr>
            <p:ph type="ftr" sz="quarter" idx="11"/>
          </p:nvPr>
        </p:nvSpPr>
        <p:spPr/>
        <p:txBody>
          <a:bodyPr/>
          <a:lstStyle/>
          <a:p>
            <a:r>
              <a:rPr lang="en-US"/>
              <a:t>Weighted averages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11</a:t>
            </a:fld>
            <a:endParaRPr lang="en-CA"/>
          </a:p>
        </p:txBody>
      </p:sp>
      <p:sp>
        <p:nvSpPr>
          <p:cNvPr id="11" name="Freeform: Shape 10">
            <a:extLst>
              <a:ext uri="{FF2B5EF4-FFF2-40B4-BE49-F238E27FC236}">
                <a16:creationId xmlns:a16="http://schemas.microsoft.com/office/drawing/2014/main" id="{8F695838-E2BD-49B9-9C90-7525D8183E05}"/>
              </a:ext>
            </a:extLst>
          </p:cNvPr>
          <p:cNvSpPr/>
          <p:nvPr/>
        </p:nvSpPr>
        <p:spPr>
          <a:xfrm flipH="1">
            <a:off x="1141260" y="4528473"/>
            <a:ext cx="2423024" cy="229754"/>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2C9F2EA7-F8CC-4D3D-B824-C68885697252}"/>
              </a:ext>
            </a:extLst>
          </p:cNvPr>
          <p:cNvCxnSpPr>
            <a:cxnSpLocks/>
          </p:cNvCxnSpPr>
          <p:nvPr/>
        </p:nvCxnSpPr>
        <p:spPr>
          <a:xfrm>
            <a:off x="3564285" y="575704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C11BF0E-1FCC-42F4-B0BF-6B62388AD320}"/>
              </a:ext>
            </a:extLst>
          </p:cNvPr>
          <p:cNvSpPr txBox="1"/>
          <p:nvPr/>
        </p:nvSpPr>
        <p:spPr>
          <a:xfrm>
            <a:off x="3311653" y="5946295"/>
            <a:ext cx="505267" cy="400110"/>
          </a:xfrm>
          <a:prstGeom prst="rect">
            <a:avLst/>
          </a:prstGeom>
          <a:noFill/>
        </p:spPr>
        <p:txBody>
          <a:bodyPr wrap="none" rtlCol="0">
            <a:spAutoFit/>
          </a:bodyPr>
          <a:lstStyle/>
          <a:p>
            <a:pPr algn="ctr"/>
            <a:r>
              <a:rPr lang="en-US" sz="2000" dirty="0" smtClean="0">
                <a:solidFill>
                  <a:schemeClr val="bg1"/>
                </a:solidFill>
                <a:latin typeface="Times New Roman" panose="02020603050405020304" pitchFamily="18" charset="0"/>
                <a:cs typeface="Times New Roman" panose="02020603050405020304" pitchFamily="18" charset="0"/>
              </a:rPr>
              <a:t>0.8</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2BBC74B7-77B6-4D10-BCB9-E1CF17059F0C}"/>
              </a:ext>
            </a:extLst>
          </p:cNvPr>
          <p:cNvSpPr/>
          <p:nvPr/>
        </p:nvSpPr>
        <p:spPr>
          <a:xfrm>
            <a:off x="3518565" y="471167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30C7F219-66D0-4684-880C-83CF112C3B38}"/>
              </a:ext>
            </a:extLst>
          </p:cNvPr>
          <p:cNvCxnSpPr>
            <a:cxnSpLocks/>
          </p:cNvCxnSpPr>
          <p:nvPr/>
        </p:nvCxnSpPr>
        <p:spPr>
          <a:xfrm flipH="1">
            <a:off x="84381" y="5851518"/>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1704864-20AC-4CAE-A417-4B3A4FF0C762}"/>
              </a:ext>
            </a:extLst>
          </p:cNvPr>
          <p:cNvCxnSpPr>
            <a:cxnSpLocks/>
          </p:cNvCxnSpPr>
          <p:nvPr/>
        </p:nvCxnSpPr>
        <p:spPr>
          <a:xfrm>
            <a:off x="1141262" y="5758447"/>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5533738-76D7-4C31-8C37-D64A7C41D770}"/>
              </a:ext>
            </a:extLst>
          </p:cNvPr>
          <p:cNvSpPr txBox="1"/>
          <p:nvPr/>
        </p:nvSpPr>
        <p:spPr>
          <a:xfrm>
            <a:off x="888628" y="5947693"/>
            <a:ext cx="505268" cy="400110"/>
          </a:xfrm>
          <a:prstGeom prst="rect">
            <a:avLst/>
          </a:prstGeom>
          <a:noFill/>
        </p:spPr>
        <p:txBody>
          <a:bodyPr wrap="none" rtlCol="0">
            <a:spAutoFit/>
          </a:bodyPr>
          <a:lstStyle/>
          <a:p>
            <a:pPr algn="ctr"/>
            <a:r>
              <a:rPr lang="en-US" sz="2000" dirty="0" smtClean="0">
                <a:solidFill>
                  <a:schemeClr val="bg1"/>
                </a:solidFill>
                <a:latin typeface="Times New Roman" panose="02020603050405020304" pitchFamily="18" charset="0"/>
                <a:cs typeface="Times New Roman" panose="02020603050405020304" pitchFamily="18" charset="0"/>
              </a:rPr>
              <a:t>0.6</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id="{DE3F2EE6-1E58-4C07-914A-F8E427A1CFCA}"/>
              </a:ext>
            </a:extLst>
          </p:cNvPr>
          <p:cNvSpPr/>
          <p:nvPr/>
        </p:nvSpPr>
        <p:spPr>
          <a:xfrm>
            <a:off x="1102533" y="448434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5" name="Object 24">
            <a:extLst>
              <a:ext uri="{FF2B5EF4-FFF2-40B4-BE49-F238E27FC236}">
                <a16:creationId xmlns:a16="http://schemas.microsoft.com/office/drawing/2014/main" id="{1773B38A-3E29-49B0-BE44-40BE122C4CF9}"/>
              </a:ext>
            </a:extLst>
          </p:cNvPr>
          <p:cNvGraphicFramePr>
            <a:graphicFrameLocks noChangeAspect="1"/>
          </p:cNvGraphicFramePr>
          <p:nvPr>
            <p:extLst>
              <p:ext uri="{D42A27DB-BD31-4B8C-83A1-F6EECF244321}">
                <p14:modId xmlns:p14="http://schemas.microsoft.com/office/powerpoint/2010/main" val="3947168343"/>
              </p:ext>
            </p:extLst>
          </p:nvPr>
        </p:nvGraphicFramePr>
        <p:xfrm>
          <a:off x="3681238" y="4603878"/>
          <a:ext cx="538162" cy="398463"/>
        </p:xfrm>
        <a:graphic>
          <a:graphicData uri="http://schemas.openxmlformats.org/presentationml/2006/ole">
            <mc:AlternateContent xmlns:mc="http://schemas.openxmlformats.org/markup-compatibility/2006">
              <mc:Choice xmlns:v="urn:schemas-microsoft-com:vml" Requires="v">
                <p:oleObj spid="_x0000_s9243" name="Equation" r:id="rId4" imgW="241200" imgH="177480" progId="Equation.DSMT4">
                  <p:embed/>
                </p:oleObj>
              </mc:Choice>
              <mc:Fallback>
                <p:oleObj name="Equation" r:id="rId4" imgW="241200" imgH="177480" progId="Equation.DSMT4">
                  <p:embed/>
                  <p:pic>
                    <p:nvPicPr>
                      <p:cNvPr id="25" name="Object 24">
                        <a:extLst>
                          <a:ext uri="{FF2B5EF4-FFF2-40B4-BE49-F238E27FC236}">
                            <a16:creationId xmlns:a16="http://schemas.microsoft.com/office/drawing/2014/main" id="{1773B38A-3E29-49B0-BE44-40BE122C4CF9}"/>
                          </a:ext>
                        </a:extLst>
                      </p:cNvPr>
                      <p:cNvPicPr/>
                      <p:nvPr/>
                    </p:nvPicPr>
                    <p:blipFill>
                      <a:blip r:embed="rId5"/>
                      <a:stretch>
                        <a:fillRect/>
                      </a:stretch>
                    </p:blipFill>
                    <p:spPr>
                      <a:xfrm>
                        <a:off x="3681238" y="4603878"/>
                        <a:ext cx="538162" cy="398463"/>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EC40E880-9D9A-41EE-88A4-EBD173043EF0}"/>
              </a:ext>
            </a:extLst>
          </p:cNvPr>
          <p:cNvGraphicFramePr>
            <a:graphicFrameLocks noChangeAspect="1"/>
          </p:cNvGraphicFramePr>
          <p:nvPr>
            <p:extLst>
              <p:ext uri="{D42A27DB-BD31-4B8C-83A1-F6EECF244321}">
                <p14:modId xmlns:p14="http://schemas.microsoft.com/office/powerpoint/2010/main" val="3666826473"/>
              </p:ext>
            </p:extLst>
          </p:nvPr>
        </p:nvGraphicFramePr>
        <p:xfrm>
          <a:off x="346971" y="4297969"/>
          <a:ext cx="536575" cy="398463"/>
        </p:xfrm>
        <a:graphic>
          <a:graphicData uri="http://schemas.openxmlformats.org/presentationml/2006/ole">
            <mc:AlternateContent xmlns:mc="http://schemas.openxmlformats.org/markup-compatibility/2006">
              <mc:Choice xmlns:v="urn:schemas-microsoft-com:vml" Requires="v">
                <p:oleObj spid="_x0000_s9244" name="Equation" r:id="rId6" imgW="241200" imgH="177480" progId="Equation.DSMT4">
                  <p:embed/>
                </p:oleObj>
              </mc:Choice>
              <mc:Fallback>
                <p:oleObj name="Equation" r:id="rId6" imgW="241200" imgH="177480" progId="Equation.DSMT4">
                  <p:embed/>
                  <p:pic>
                    <p:nvPicPr>
                      <p:cNvPr id="26" name="Object 25">
                        <a:extLst>
                          <a:ext uri="{FF2B5EF4-FFF2-40B4-BE49-F238E27FC236}">
                            <a16:creationId xmlns:a16="http://schemas.microsoft.com/office/drawing/2014/main" id="{EC40E880-9D9A-41EE-88A4-EBD173043EF0}"/>
                          </a:ext>
                        </a:extLst>
                      </p:cNvPr>
                      <p:cNvPicPr/>
                      <p:nvPr/>
                    </p:nvPicPr>
                    <p:blipFill>
                      <a:blip r:embed="rId7"/>
                      <a:stretch>
                        <a:fillRect/>
                      </a:stretch>
                    </p:blipFill>
                    <p:spPr>
                      <a:xfrm>
                        <a:off x="346971" y="4297969"/>
                        <a:ext cx="536575" cy="398463"/>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B74EC0B2-419E-48AA-BF74-A00D249CEC26}"/>
              </a:ext>
            </a:extLst>
          </p:cNvPr>
          <p:cNvGraphicFramePr>
            <a:graphicFrameLocks noChangeAspect="1"/>
          </p:cNvGraphicFramePr>
          <p:nvPr>
            <p:extLst>
              <p:ext uri="{D42A27DB-BD31-4B8C-83A1-F6EECF244321}">
                <p14:modId xmlns:p14="http://schemas.microsoft.com/office/powerpoint/2010/main" val="1884826891"/>
              </p:ext>
            </p:extLst>
          </p:nvPr>
        </p:nvGraphicFramePr>
        <p:xfrm>
          <a:off x="2035175" y="1389063"/>
          <a:ext cx="4554538" cy="908050"/>
        </p:xfrm>
        <a:graphic>
          <a:graphicData uri="http://schemas.openxmlformats.org/presentationml/2006/ole">
            <mc:AlternateContent xmlns:mc="http://schemas.openxmlformats.org/markup-compatibility/2006">
              <mc:Choice xmlns:v="urn:schemas-microsoft-com:vml" Requires="v">
                <p:oleObj spid="_x0000_s9245" name="Equation" r:id="rId8" imgW="2044440" imgH="406080" progId="Equation.DSMT4">
                  <p:embed/>
                </p:oleObj>
              </mc:Choice>
              <mc:Fallback>
                <p:oleObj name="Equation" r:id="rId8" imgW="2044440" imgH="406080" progId="Equation.DSMT4">
                  <p:embed/>
                  <p:pic>
                    <p:nvPicPr>
                      <p:cNvPr id="31" name="Object 30">
                        <a:extLst>
                          <a:ext uri="{FF2B5EF4-FFF2-40B4-BE49-F238E27FC236}">
                            <a16:creationId xmlns:a16="http://schemas.microsoft.com/office/drawing/2014/main" id="{B74EC0B2-419E-48AA-BF74-A00D249CEC26}"/>
                          </a:ext>
                        </a:extLst>
                      </p:cNvPr>
                      <p:cNvPicPr/>
                      <p:nvPr/>
                    </p:nvPicPr>
                    <p:blipFill>
                      <a:blip r:embed="rId9"/>
                      <a:stretch>
                        <a:fillRect/>
                      </a:stretch>
                    </p:blipFill>
                    <p:spPr>
                      <a:xfrm>
                        <a:off x="2035175" y="1389063"/>
                        <a:ext cx="4554538" cy="908050"/>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359DEF6E-2BE7-482C-BE30-74F3FB33AA66}"/>
              </a:ext>
            </a:extLst>
          </p:cNvPr>
          <p:cNvGraphicFramePr>
            <a:graphicFrameLocks noChangeAspect="1"/>
          </p:cNvGraphicFramePr>
          <p:nvPr>
            <p:extLst>
              <p:ext uri="{D42A27DB-BD31-4B8C-83A1-F6EECF244321}">
                <p14:modId xmlns:p14="http://schemas.microsoft.com/office/powerpoint/2010/main" val="3947656936"/>
              </p:ext>
            </p:extLst>
          </p:nvPr>
        </p:nvGraphicFramePr>
        <p:xfrm>
          <a:off x="5039353" y="2075672"/>
          <a:ext cx="3673475" cy="396875"/>
        </p:xfrm>
        <a:graphic>
          <a:graphicData uri="http://schemas.openxmlformats.org/presentationml/2006/ole">
            <mc:AlternateContent xmlns:mc="http://schemas.openxmlformats.org/markup-compatibility/2006">
              <mc:Choice xmlns:v="urn:schemas-microsoft-com:vml" Requires="v">
                <p:oleObj spid="_x0000_s9246" name="Equation" r:id="rId10" imgW="1650960" imgH="177480" progId="Equation.DSMT4">
                  <p:embed/>
                </p:oleObj>
              </mc:Choice>
              <mc:Fallback>
                <p:oleObj name="Equation" r:id="rId10" imgW="1650960" imgH="177480" progId="Equation.DSMT4">
                  <p:embed/>
                  <p:pic>
                    <p:nvPicPr>
                      <p:cNvPr id="32" name="Object 31">
                        <a:extLst>
                          <a:ext uri="{FF2B5EF4-FFF2-40B4-BE49-F238E27FC236}">
                            <a16:creationId xmlns:a16="http://schemas.microsoft.com/office/drawing/2014/main" id="{359DEF6E-2BE7-482C-BE30-74F3FB33AA66}"/>
                          </a:ext>
                        </a:extLst>
                      </p:cNvPr>
                      <p:cNvPicPr/>
                      <p:nvPr/>
                    </p:nvPicPr>
                    <p:blipFill>
                      <a:blip r:embed="rId11"/>
                      <a:stretch>
                        <a:fillRect/>
                      </a:stretch>
                    </p:blipFill>
                    <p:spPr>
                      <a:xfrm>
                        <a:off x="5039353" y="2075672"/>
                        <a:ext cx="3673475" cy="396875"/>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359DEF6E-2BE7-482C-BE30-74F3FB33AA66}"/>
              </a:ext>
            </a:extLst>
          </p:cNvPr>
          <p:cNvGraphicFramePr>
            <a:graphicFrameLocks noChangeAspect="1"/>
          </p:cNvGraphicFramePr>
          <p:nvPr>
            <p:extLst>
              <p:ext uri="{D42A27DB-BD31-4B8C-83A1-F6EECF244321}">
                <p14:modId xmlns:p14="http://schemas.microsoft.com/office/powerpoint/2010/main" val="3785691852"/>
              </p:ext>
            </p:extLst>
          </p:nvPr>
        </p:nvGraphicFramePr>
        <p:xfrm>
          <a:off x="4246130" y="2458840"/>
          <a:ext cx="4606925" cy="793750"/>
        </p:xfrm>
        <a:graphic>
          <a:graphicData uri="http://schemas.openxmlformats.org/presentationml/2006/ole">
            <mc:AlternateContent xmlns:mc="http://schemas.openxmlformats.org/markup-compatibility/2006">
              <mc:Choice xmlns:v="urn:schemas-microsoft-com:vml" Requires="v">
                <p:oleObj spid="_x0000_s9247" name="Equation" r:id="rId12" imgW="2070000" imgH="355320" progId="Equation.DSMT4">
                  <p:embed/>
                </p:oleObj>
              </mc:Choice>
              <mc:Fallback>
                <p:oleObj name="Equation" r:id="rId12" imgW="2070000" imgH="355320" progId="Equation.DSMT4">
                  <p:embed/>
                  <p:pic>
                    <p:nvPicPr>
                      <p:cNvPr id="27" name="Object 26">
                        <a:extLst>
                          <a:ext uri="{FF2B5EF4-FFF2-40B4-BE49-F238E27FC236}">
                            <a16:creationId xmlns:a16="http://schemas.microsoft.com/office/drawing/2014/main" id="{359DEF6E-2BE7-482C-BE30-74F3FB33AA66}"/>
                          </a:ext>
                        </a:extLst>
                      </p:cNvPr>
                      <p:cNvPicPr/>
                      <p:nvPr/>
                    </p:nvPicPr>
                    <p:blipFill>
                      <a:blip r:embed="rId13"/>
                      <a:stretch>
                        <a:fillRect/>
                      </a:stretch>
                    </p:blipFill>
                    <p:spPr>
                      <a:xfrm>
                        <a:off x="4246130" y="2458840"/>
                        <a:ext cx="4606925" cy="793750"/>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359DEF6E-2BE7-482C-BE30-74F3FB33AA66}"/>
              </a:ext>
            </a:extLst>
          </p:cNvPr>
          <p:cNvGraphicFramePr>
            <a:graphicFrameLocks noChangeAspect="1"/>
          </p:cNvGraphicFramePr>
          <p:nvPr>
            <p:extLst>
              <p:ext uri="{D42A27DB-BD31-4B8C-83A1-F6EECF244321}">
                <p14:modId xmlns:p14="http://schemas.microsoft.com/office/powerpoint/2010/main" val="1231963194"/>
              </p:ext>
            </p:extLst>
          </p:nvPr>
        </p:nvGraphicFramePr>
        <p:xfrm>
          <a:off x="3530280" y="3193326"/>
          <a:ext cx="5341937" cy="822325"/>
        </p:xfrm>
        <a:graphic>
          <a:graphicData uri="http://schemas.openxmlformats.org/presentationml/2006/ole">
            <mc:AlternateContent xmlns:mc="http://schemas.openxmlformats.org/markup-compatibility/2006">
              <mc:Choice xmlns:v="urn:schemas-microsoft-com:vml" Requires="v">
                <p:oleObj spid="_x0000_s9248" name="Equation" r:id="rId14" imgW="2400120" imgH="368280" progId="Equation.DSMT4">
                  <p:embed/>
                </p:oleObj>
              </mc:Choice>
              <mc:Fallback>
                <p:oleObj name="Equation" r:id="rId14" imgW="2400120" imgH="368280" progId="Equation.DSMT4">
                  <p:embed/>
                  <p:pic>
                    <p:nvPicPr>
                      <p:cNvPr id="29" name="Object 28">
                        <a:extLst>
                          <a:ext uri="{FF2B5EF4-FFF2-40B4-BE49-F238E27FC236}">
                            <a16:creationId xmlns:a16="http://schemas.microsoft.com/office/drawing/2014/main" id="{359DEF6E-2BE7-482C-BE30-74F3FB33AA66}"/>
                          </a:ext>
                        </a:extLst>
                      </p:cNvPr>
                      <p:cNvPicPr/>
                      <p:nvPr/>
                    </p:nvPicPr>
                    <p:blipFill>
                      <a:blip r:embed="rId15"/>
                      <a:stretch>
                        <a:fillRect/>
                      </a:stretch>
                    </p:blipFill>
                    <p:spPr>
                      <a:xfrm>
                        <a:off x="3530280" y="3193326"/>
                        <a:ext cx="5341937" cy="822325"/>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359DEF6E-2BE7-482C-BE30-74F3FB33AA66}"/>
              </a:ext>
            </a:extLst>
          </p:cNvPr>
          <p:cNvGraphicFramePr>
            <a:graphicFrameLocks noChangeAspect="1"/>
          </p:cNvGraphicFramePr>
          <p:nvPr>
            <p:extLst>
              <p:ext uri="{D42A27DB-BD31-4B8C-83A1-F6EECF244321}">
                <p14:modId xmlns:p14="http://schemas.microsoft.com/office/powerpoint/2010/main" val="415422469"/>
              </p:ext>
            </p:extLst>
          </p:nvPr>
        </p:nvGraphicFramePr>
        <p:xfrm>
          <a:off x="3384374" y="3928483"/>
          <a:ext cx="5483225" cy="822325"/>
        </p:xfrm>
        <a:graphic>
          <a:graphicData uri="http://schemas.openxmlformats.org/presentationml/2006/ole">
            <mc:AlternateContent xmlns:mc="http://schemas.openxmlformats.org/markup-compatibility/2006">
              <mc:Choice xmlns:v="urn:schemas-microsoft-com:vml" Requires="v">
                <p:oleObj spid="_x0000_s9249" name="Equation" r:id="rId16" imgW="2463480" imgH="368280" progId="Equation.DSMT4">
                  <p:embed/>
                </p:oleObj>
              </mc:Choice>
              <mc:Fallback>
                <p:oleObj name="Equation" r:id="rId16" imgW="2463480" imgH="368280" progId="Equation.DSMT4">
                  <p:embed/>
                  <p:pic>
                    <p:nvPicPr>
                      <p:cNvPr id="30" name="Object 29">
                        <a:extLst>
                          <a:ext uri="{FF2B5EF4-FFF2-40B4-BE49-F238E27FC236}">
                            <a16:creationId xmlns:a16="http://schemas.microsoft.com/office/drawing/2014/main" id="{359DEF6E-2BE7-482C-BE30-74F3FB33AA66}"/>
                          </a:ext>
                        </a:extLst>
                      </p:cNvPr>
                      <p:cNvPicPr/>
                      <p:nvPr/>
                    </p:nvPicPr>
                    <p:blipFill>
                      <a:blip r:embed="rId17"/>
                      <a:stretch>
                        <a:fillRect/>
                      </a:stretch>
                    </p:blipFill>
                    <p:spPr>
                      <a:xfrm>
                        <a:off x="3384374" y="3928483"/>
                        <a:ext cx="5483225" cy="822325"/>
                      </a:xfrm>
                      <a:prstGeom prst="rect">
                        <a:avLst/>
                      </a:prstGeom>
                    </p:spPr>
                  </p:pic>
                </p:oleObj>
              </mc:Fallback>
            </mc:AlternateContent>
          </a:graphicData>
        </a:graphic>
      </p:graphicFrame>
      <p:sp>
        <p:nvSpPr>
          <p:cNvPr id="34" name="Rectangle 33"/>
          <p:cNvSpPr/>
          <p:nvPr/>
        </p:nvSpPr>
        <p:spPr>
          <a:xfrm>
            <a:off x="471055" y="6411029"/>
            <a:ext cx="6747598" cy="307777"/>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Later (Simpson’s rule), we will see why the last formula is superior</a:t>
            </a:r>
            <a:endPar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35" name="Picture 3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814" y="6381289"/>
            <a:ext cx="396241" cy="399289"/>
          </a:xfrm>
          <a:prstGeom prst="rect">
            <a:avLst/>
          </a:prstGeom>
        </p:spPr>
      </p:pic>
    </p:spTree>
    <p:custDataLst>
      <p:tags r:id="rId2"/>
    </p:custDataLst>
    <p:extLst>
      <p:ext uri="{BB962C8B-B14F-4D97-AF65-F5344CB8AC3E}">
        <p14:creationId xmlns:p14="http://schemas.microsoft.com/office/powerpoint/2010/main" val="432418304"/>
      </p:ext>
    </p:extLst>
  </p:cSld>
  <p:clrMapOvr>
    <a:masterClrMapping/>
  </p:clrMapOvr>
  <mc:AlternateContent xmlns:mc="http://schemas.openxmlformats.org/markup-compatibility/2006" xmlns:p14="http://schemas.microsoft.com/office/powerpoint/2010/main">
    <mc:Choice Requires="p14">
      <p:transition spd="slow" p14:dur="2000" advTm="50300"/>
    </mc:Choice>
    <mc:Fallback xmlns="">
      <p:transition spd="slow" advTm="50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F695838-E2BD-49B9-9C90-7525D8183E05}"/>
              </a:ext>
            </a:extLst>
          </p:cNvPr>
          <p:cNvSpPr/>
          <p:nvPr/>
        </p:nvSpPr>
        <p:spPr>
          <a:xfrm>
            <a:off x="2104373" y="2857542"/>
            <a:ext cx="4471791" cy="1803748"/>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Approximating the integral</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Question: which is better?</a:t>
            </a:r>
          </a:p>
          <a:p>
            <a:pPr lvl="1"/>
            <a:r>
              <a:rPr lang="en-US" dirty="0"/>
              <a:t>If your function is a constant signal with white noise,</a:t>
            </a:r>
            <a:br>
              <a:rPr lang="en-US" dirty="0"/>
            </a:br>
            <a:r>
              <a:rPr lang="en-US" dirty="0"/>
              <a:t>	the arithmetic mean is best</a:t>
            </a:r>
          </a:p>
          <a:p>
            <a:pPr lvl="1"/>
            <a:r>
              <a:rPr lang="en-US" dirty="0"/>
              <a:t>Engineers, however, deal with the real world, and in the real</a:t>
            </a:r>
            <a:br>
              <a:rPr lang="en-US" dirty="0"/>
            </a:br>
            <a:r>
              <a:rPr lang="en-US" dirty="0"/>
              <a:t>world, there is momentum, so most functions are nice,</a:t>
            </a:r>
            <a:br>
              <a:rPr lang="en-US" dirty="0"/>
            </a:br>
            <a:r>
              <a:rPr lang="en-US" dirty="0"/>
              <a:t>continuous, and usually differentiable</a:t>
            </a:r>
          </a:p>
        </p:txBody>
      </p:sp>
      <p:sp>
        <p:nvSpPr>
          <p:cNvPr id="4" name="Footer Placeholder 3"/>
          <p:cNvSpPr>
            <a:spLocks noGrp="1"/>
          </p:cNvSpPr>
          <p:nvPr>
            <p:ph type="ftr" sz="quarter" idx="11"/>
          </p:nvPr>
        </p:nvSpPr>
        <p:spPr/>
        <p:txBody>
          <a:bodyPr/>
          <a:lstStyle/>
          <a:p>
            <a:r>
              <a:rPr lang="en-US"/>
              <a:t>Weighted averages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12</a:t>
            </a:fld>
            <a:endParaRPr lang="en-CA"/>
          </a:p>
        </p:txBody>
      </p:sp>
      <p:cxnSp>
        <p:nvCxnSpPr>
          <p:cNvPr id="18" name="Straight Connector 17">
            <a:extLst>
              <a:ext uri="{FF2B5EF4-FFF2-40B4-BE49-F238E27FC236}">
                <a16:creationId xmlns:a16="http://schemas.microsoft.com/office/drawing/2014/main" id="{2C9F2EA7-F8CC-4D3D-B824-C68885697252}"/>
              </a:ext>
            </a:extLst>
          </p:cNvPr>
          <p:cNvCxnSpPr>
            <a:cxnSpLocks/>
          </p:cNvCxnSpPr>
          <p:nvPr/>
        </p:nvCxnSpPr>
        <p:spPr>
          <a:xfrm>
            <a:off x="5584277" y="6164374"/>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C11BF0E-1FCC-42F4-B0BF-6B62388AD320}"/>
              </a:ext>
            </a:extLst>
          </p:cNvPr>
          <p:cNvSpPr txBox="1"/>
          <p:nvPr/>
        </p:nvSpPr>
        <p:spPr>
          <a:xfrm>
            <a:off x="5427824" y="6353620"/>
            <a:ext cx="312906" cy="400110"/>
          </a:xfrm>
          <a:prstGeom prst="rect">
            <a:avLst/>
          </a:prstGeom>
          <a:noFill/>
        </p:spPr>
        <p:txBody>
          <a:bodyPr wrap="none" rtlCol="0">
            <a:spAutoFit/>
          </a:bodyPr>
          <a:lstStyle/>
          <a:p>
            <a:pPr algn="ctr"/>
            <a:r>
              <a:rPr lang="en-US" sz="2000" i="1" dirty="0">
                <a:solidFill>
                  <a:schemeClr val="bg1"/>
                </a:solidFill>
                <a:latin typeface="Times New Roman" panose="02020603050405020304" pitchFamily="18" charset="0"/>
                <a:cs typeface="Times New Roman" panose="02020603050405020304" pitchFamily="18" charset="0"/>
              </a:rPr>
              <a:t>b</a:t>
            </a:r>
          </a:p>
        </p:txBody>
      </p:sp>
      <p:sp>
        <p:nvSpPr>
          <p:cNvPr id="20" name="Oval 19">
            <a:extLst>
              <a:ext uri="{FF2B5EF4-FFF2-40B4-BE49-F238E27FC236}">
                <a16:creationId xmlns:a16="http://schemas.microsoft.com/office/drawing/2014/main" id="{2BBC74B7-77B6-4D10-BCB9-E1CF17059F0C}"/>
              </a:ext>
            </a:extLst>
          </p:cNvPr>
          <p:cNvSpPr/>
          <p:nvPr/>
        </p:nvSpPr>
        <p:spPr>
          <a:xfrm>
            <a:off x="5538557" y="356451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30C7F219-66D0-4684-880C-83CF112C3B38}"/>
              </a:ext>
            </a:extLst>
          </p:cNvPr>
          <p:cNvCxnSpPr>
            <a:cxnSpLocks/>
          </p:cNvCxnSpPr>
          <p:nvPr/>
        </p:nvCxnSpPr>
        <p:spPr>
          <a:xfrm flipH="1">
            <a:off x="2104373" y="6258843"/>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1704864-20AC-4CAE-A417-4B3A4FF0C762}"/>
              </a:ext>
            </a:extLst>
          </p:cNvPr>
          <p:cNvCxnSpPr>
            <a:cxnSpLocks/>
          </p:cNvCxnSpPr>
          <p:nvPr/>
        </p:nvCxnSpPr>
        <p:spPr>
          <a:xfrm>
            <a:off x="3161254" y="6165772"/>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5533738-76D7-4C31-8C37-D64A7C41D770}"/>
              </a:ext>
            </a:extLst>
          </p:cNvPr>
          <p:cNvSpPr txBox="1"/>
          <p:nvPr/>
        </p:nvSpPr>
        <p:spPr>
          <a:xfrm>
            <a:off x="3004800" y="6355018"/>
            <a:ext cx="312906" cy="400110"/>
          </a:xfrm>
          <a:prstGeom prst="rect">
            <a:avLst/>
          </a:prstGeom>
          <a:noFill/>
        </p:spPr>
        <p:txBody>
          <a:bodyPr wrap="none" rtlCol="0">
            <a:spAutoFit/>
          </a:bodyPr>
          <a:lstStyle/>
          <a:p>
            <a:pPr algn="ctr"/>
            <a:r>
              <a:rPr lang="en-US" sz="2000" i="1" dirty="0">
                <a:solidFill>
                  <a:schemeClr val="bg1"/>
                </a:solidFill>
                <a:latin typeface="Times New Roman" panose="02020603050405020304" pitchFamily="18" charset="0"/>
                <a:cs typeface="Times New Roman" panose="02020603050405020304" pitchFamily="18" charset="0"/>
              </a:rPr>
              <a:t>a</a:t>
            </a:r>
          </a:p>
        </p:txBody>
      </p:sp>
      <p:sp>
        <p:nvSpPr>
          <p:cNvPr id="24" name="Oval 23">
            <a:extLst>
              <a:ext uri="{FF2B5EF4-FFF2-40B4-BE49-F238E27FC236}">
                <a16:creationId xmlns:a16="http://schemas.microsoft.com/office/drawing/2014/main" id="{DE3F2EE6-1E58-4C07-914A-F8E427A1CFCA}"/>
              </a:ext>
            </a:extLst>
          </p:cNvPr>
          <p:cNvSpPr/>
          <p:nvPr/>
        </p:nvSpPr>
        <p:spPr>
          <a:xfrm>
            <a:off x="3122525" y="450096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5" name="Object 24">
            <a:extLst>
              <a:ext uri="{FF2B5EF4-FFF2-40B4-BE49-F238E27FC236}">
                <a16:creationId xmlns:a16="http://schemas.microsoft.com/office/drawing/2014/main" id="{1773B38A-3E29-49B0-BE44-40BE122C4CF9}"/>
              </a:ext>
            </a:extLst>
          </p:cNvPr>
          <p:cNvGraphicFramePr>
            <a:graphicFrameLocks noChangeAspect="1"/>
          </p:cNvGraphicFramePr>
          <p:nvPr/>
        </p:nvGraphicFramePr>
        <p:xfrm>
          <a:off x="5740730" y="3495042"/>
          <a:ext cx="708025" cy="482600"/>
        </p:xfrm>
        <a:graphic>
          <a:graphicData uri="http://schemas.openxmlformats.org/presentationml/2006/ole">
            <mc:AlternateContent xmlns:mc="http://schemas.openxmlformats.org/markup-compatibility/2006">
              <mc:Choice xmlns:v="urn:schemas-microsoft-com:vml" Requires="v">
                <p:oleObj spid="_x0000_s8202" name="Equation" r:id="rId6" imgW="317160" imgH="215640" progId="Equation.DSMT4">
                  <p:embed/>
                </p:oleObj>
              </mc:Choice>
              <mc:Fallback>
                <p:oleObj name="Equation" r:id="rId6" imgW="317160" imgH="215640" progId="Equation.DSMT4">
                  <p:embed/>
                  <p:pic>
                    <p:nvPicPr>
                      <p:cNvPr id="25" name="Object 24">
                        <a:extLst>
                          <a:ext uri="{FF2B5EF4-FFF2-40B4-BE49-F238E27FC236}">
                            <a16:creationId xmlns:a16="http://schemas.microsoft.com/office/drawing/2014/main" id="{1773B38A-3E29-49B0-BE44-40BE122C4CF9}"/>
                          </a:ext>
                        </a:extLst>
                      </p:cNvPr>
                      <p:cNvPicPr/>
                      <p:nvPr/>
                    </p:nvPicPr>
                    <p:blipFill>
                      <a:blip r:embed="rId7"/>
                      <a:stretch>
                        <a:fillRect/>
                      </a:stretch>
                    </p:blipFill>
                    <p:spPr>
                      <a:xfrm>
                        <a:off x="5740730" y="3495042"/>
                        <a:ext cx="708025" cy="482600"/>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EC40E880-9D9A-41EE-88A4-EBD173043EF0}"/>
              </a:ext>
            </a:extLst>
          </p:cNvPr>
          <p:cNvGraphicFramePr>
            <a:graphicFrameLocks noChangeAspect="1"/>
          </p:cNvGraphicFramePr>
          <p:nvPr/>
        </p:nvGraphicFramePr>
        <p:xfrm>
          <a:off x="2416087" y="4052484"/>
          <a:ext cx="706438" cy="482600"/>
        </p:xfrm>
        <a:graphic>
          <a:graphicData uri="http://schemas.openxmlformats.org/presentationml/2006/ole">
            <mc:AlternateContent xmlns:mc="http://schemas.openxmlformats.org/markup-compatibility/2006">
              <mc:Choice xmlns:v="urn:schemas-microsoft-com:vml" Requires="v">
                <p:oleObj spid="_x0000_s8203" name="Equation" r:id="rId8" imgW="317160" imgH="215640" progId="Equation.DSMT4">
                  <p:embed/>
                </p:oleObj>
              </mc:Choice>
              <mc:Fallback>
                <p:oleObj name="Equation" r:id="rId8" imgW="317160" imgH="215640" progId="Equation.DSMT4">
                  <p:embed/>
                  <p:pic>
                    <p:nvPicPr>
                      <p:cNvPr id="26" name="Object 25">
                        <a:extLst>
                          <a:ext uri="{FF2B5EF4-FFF2-40B4-BE49-F238E27FC236}">
                            <a16:creationId xmlns:a16="http://schemas.microsoft.com/office/drawing/2014/main" id="{EC40E880-9D9A-41EE-88A4-EBD173043EF0}"/>
                          </a:ext>
                        </a:extLst>
                      </p:cNvPr>
                      <p:cNvPicPr/>
                      <p:nvPr/>
                    </p:nvPicPr>
                    <p:blipFill>
                      <a:blip r:embed="rId9"/>
                      <a:stretch>
                        <a:fillRect/>
                      </a:stretch>
                    </p:blipFill>
                    <p:spPr>
                      <a:xfrm>
                        <a:off x="2416087" y="4052484"/>
                        <a:ext cx="706438" cy="482600"/>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E78C6E38-2B23-483A-B7AA-6CAA039F1FF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605879278"/>
      </p:ext>
    </p:extLst>
  </p:cSld>
  <p:clrMapOvr>
    <a:masterClrMapping/>
  </p:clrMapOvr>
  <mc:AlternateContent xmlns:mc="http://schemas.openxmlformats.org/markup-compatibility/2006" xmlns:p14="http://schemas.microsoft.com/office/powerpoint/2010/main">
    <mc:Choice Requires="p14">
      <p:transition spd="slow" p14:dur="2000" advTm="36857"/>
    </mc:Choice>
    <mc:Fallback xmlns="">
      <p:transition spd="slow" advTm="36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Understand the concept of a weighted average</a:t>
            </a:r>
          </a:p>
          <a:p>
            <a:pPr lvl="2"/>
            <a:r>
              <a:rPr lang="en-US" dirty="0"/>
              <a:t>The arithmetic mean is a special case of a weighted mean</a:t>
            </a:r>
          </a:p>
          <a:p>
            <a:pPr lvl="1"/>
            <a:r>
              <a:rPr lang="en-US" dirty="0"/>
              <a:t>Know that the weights are not necessarily positive</a:t>
            </a:r>
          </a:p>
          <a:p>
            <a:pPr lvl="1"/>
            <a:r>
              <a:rPr lang="en-US" dirty="0"/>
              <a:t>Have seen two applications where weighted averages are used</a:t>
            </a:r>
          </a:p>
          <a:p>
            <a:pPr lvl="2"/>
            <a:r>
              <a:rPr lang="en-US" dirty="0"/>
              <a:t>In both applications, a weighted average provided a better approximation than the arithmetic mean</a:t>
            </a:r>
          </a:p>
        </p:txBody>
      </p:sp>
      <p:sp>
        <p:nvSpPr>
          <p:cNvPr id="4" name="Footer Placeholder 3"/>
          <p:cNvSpPr>
            <a:spLocks noGrp="1"/>
          </p:cNvSpPr>
          <p:nvPr>
            <p:ph type="ftr" sz="quarter" idx="11"/>
          </p:nvPr>
        </p:nvSpPr>
        <p:spPr/>
        <p:txBody>
          <a:bodyPr/>
          <a:lstStyle/>
          <a:p>
            <a:r>
              <a:rPr lang="en-US"/>
              <a:t>Weighted averages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7" name="Audio 6">
            <a:hlinkClick r:id="" action="ppaction://media"/>
            <a:extLst>
              <a:ext uri="{FF2B5EF4-FFF2-40B4-BE49-F238E27FC236}">
                <a16:creationId xmlns:a16="http://schemas.microsoft.com/office/drawing/2014/main" id="{47D53D96-F4FD-43AB-BC0B-42F52A6D07F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44981"/>
    </mc:Choice>
    <mc:Fallback xmlns="">
      <p:transition spd="slow" advTm="44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a:t>
            </a:r>
            <a:r>
              <a:rPr lang="en-US" sz="1900" dirty="0"/>
              <a:t>https://en.wikipedia.org/wiki/Weighted_arithmetic_mean</a:t>
            </a:r>
          </a:p>
        </p:txBody>
      </p:sp>
      <p:sp>
        <p:nvSpPr>
          <p:cNvPr id="4" name="Footer Placeholder 3"/>
          <p:cNvSpPr>
            <a:spLocks noGrp="1"/>
          </p:cNvSpPr>
          <p:nvPr>
            <p:ph type="ftr" sz="quarter" idx="11"/>
          </p:nvPr>
        </p:nvSpPr>
        <p:spPr/>
        <p:txBody>
          <a:bodyPr/>
          <a:lstStyle/>
          <a:p>
            <a:r>
              <a:rPr lang="en-US"/>
              <a:t>Weighted averages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5" name="Audio 4">
            <a:hlinkClick r:id="" action="ppaction://media"/>
            <a:extLst>
              <a:ext uri="{FF2B5EF4-FFF2-40B4-BE49-F238E27FC236}">
                <a16:creationId xmlns:a16="http://schemas.microsoft.com/office/drawing/2014/main" id="{0BE0157A-7E66-474D-822D-59D74029CD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331"/>
    </mc:Choice>
    <mc:Fallback xmlns="">
      <p:transition spd="slow" advTm="2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Weighted averages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7" name="Audio 6">
            <a:hlinkClick r:id="" action="ppaction://media"/>
            <a:extLst>
              <a:ext uri="{FF2B5EF4-FFF2-40B4-BE49-F238E27FC236}">
                <a16:creationId xmlns:a16="http://schemas.microsoft.com/office/drawing/2014/main" id="{65F91750-2FD6-4CCB-AD6F-BE517C722E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2262"/>
    </mc:Choice>
    <mc:Fallback xmlns="">
      <p:transition spd="slow" advTm="2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Weighted averages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16</a:t>
            </a:fld>
            <a:endParaRPr lang="en-CA"/>
          </a:p>
        </p:txBody>
      </p:sp>
      <p:pic>
        <p:nvPicPr>
          <p:cNvPr id="8" name="Audio 7">
            <a:hlinkClick r:id="" action="ppaction://media"/>
            <a:extLst>
              <a:ext uri="{FF2B5EF4-FFF2-40B4-BE49-F238E27FC236}">
                <a16:creationId xmlns:a16="http://schemas.microsoft.com/office/drawing/2014/main" id="{E6DD75F8-5AA6-403A-BCEA-ACCF4BD8E3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2192"/>
    </mc:Choice>
    <mc:Fallback xmlns="">
      <p:transition spd="slow" advTm="2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Weighted averages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17</a:t>
            </a:fld>
            <a:endParaRPr lang="en-CA"/>
          </a:p>
        </p:txBody>
      </p:sp>
      <p:pic>
        <p:nvPicPr>
          <p:cNvPr id="7" name="Audio 6">
            <a:hlinkClick r:id="" action="ppaction://media"/>
            <a:extLst>
              <a:ext uri="{FF2B5EF4-FFF2-40B4-BE49-F238E27FC236}">
                <a16:creationId xmlns:a16="http://schemas.microsoft.com/office/drawing/2014/main" id="{8FCF087A-13F2-4F26-90BE-92C5B2375D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4467"/>
    </mc:Choice>
    <mc:Fallback xmlns="">
      <p:transition spd="slow" advTm="4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Describe </a:t>
            </a:r>
            <a:r>
              <a:rPr lang="en-US" dirty="0" smtClean="0"/>
              <a:t>a </a:t>
            </a:r>
            <a:r>
              <a:rPr lang="en-US" dirty="0"/>
              <a:t>weighted average</a:t>
            </a:r>
          </a:p>
          <a:p>
            <a:pPr lvl="1"/>
            <a:r>
              <a:rPr lang="en-US" dirty="0"/>
              <a:t>Look at two applications that use weighted averages to get better approximations of a result</a:t>
            </a:r>
          </a:p>
        </p:txBody>
      </p:sp>
      <p:sp>
        <p:nvSpPr>
          <p:cNvPr id="4" name="Footer Placeholder 3"/>
          <p:cNvSpPr>
            <a:spLocks noGrp="1"/>
          </p:cNvSpPr>
          <p:nvPr>
            <p:ph type="ftr" sz="quarter" idx="11"/>
          </p:nvPr>
        </p:nvSpPr>
        <p:spPr/>
        <p:txBody>
          <a:bodyPr/>
          <a:lstStyle/>
          <a:p>
            <a:r>
              <a:rPr lang="en-US"/>
              <a:t>Weighted averages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a:extLst>
              <a:ext uri="{FF2B5EF4-FFF2-40B4-BE49-F238E27FC236}">
                <a16:creationId xmlns:a16="http://schemas.microsoft.com/office/drawing/2014/main" id="{200A1E84-4BB1-417D-8067-849C977903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27036"/>
    </mc:Choice>
    <mc:Fallback xmlns="">
      <p:transition spd="slow" advTm="27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Weighted average</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Given </a:t>
            </a:r>
            <a:r>
              <a:rPr lang="en-US" i="1" dirty="0">
                <a:latin typeface="Times New Roman" panose="02020603050405020304" pitchFamily="18" charset="0"/>
              </a:rPr>
              <a:t>n</a:t>
            </a:r>
            <a:r>
              <a:rPr lang="en-US" dirty="0"/>
              <a:t> values, </a:t>
            </a:r>
            <a:r>
              <a:rPr lang="en-US" i="1" dirty="0">
                <a:latin typeface="Times New Roman" panose="02020603050405020304" pitchFamily="18" charset="0"/>
              </a:rPr>
              <a:t>x</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err="1">
                <a:latin typeface="Times New Roman" panose="02020603050405020304" pitchFamily="18" charset="0"/>
              </a:rPr>
              <a:t>x</a:t>
            </a:r>
            <a:r>
              <a:rPr lang="en-US" i="1" baseline="-25000" dirty="0" err="1">
                <a:latin typeface="Times New Roman" panose="02020603050405020304" pitchFamily="18" charset="0"/>
              </a:rPr>
              <a:t>n</a:t>
            </a:r>
            <a:r>
              <a:rPr lang="en-US" dirty="0"/>
              <a:t>, which may be scalars or even vectors,</a:t>
            </a:r>
            <a:br>
              <a:rPr lang="en-US" dirty="0"/>
            </a:br>
            <a:r>
              <a:rPr lang="en-US" dirty="0"/>
              <a:t>	the </a:t>
            </a:r>
            <a:r>
              <a:rPr lang="en-US" i="1" dirty="0"/>
              <a:t>arithmetic mean </a:t>
            </a:r>
            <a:r>
              <a:rPr lang="en-US" dirty="0"/>
              <a:t>or just </a:t>
            </a:r>
            <a:r>
              <a:rPr lang="en-US" i="1" dirty="0"/>
              <a:t>average </a:t>
            </a:r>
            <a:r>
              <a:rPr lang="en-US" dirty="0"/>
              <a:t>of these is the value</a:t>
            </a:r>
          </a:p>
          <a:p>
            <a:endParaRPr lang="en-US" dirty="0"/>
          </a:p>
          <a:p>
            <a:endParaRPr lang="en-US" dirty="0"/>
          </a:p>
          <a:p>
            <a:endParaRPr lang="en-US" dirty="0"/>
          </a:p>
          <a:p>
            <a:r>
              <a:rPr lang="en-US" dirty="0"/>
              <a:t>If each of the values </a:t>
            </a:r>
            <a:r>
              <a:rPr lang="en-US" i="1" dirty="0">
                <a:latin typeface="Times New Roman" panose="02020603050405020304" pitchFamily="18" charset="0"/>
              </a:rPr>
              <a:t>x</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err="1">
                <a:latin typeface="Times New Roman" panose="02020603050405020304" pitchFamily="18" charset="0"/>
              </a:rPr>
              <a:t>x</a:t>
            </a:r>
            <a:r>
              <a:rPr lang="en-US" i="1" baseline="-25000" dirty="0" err="1">
                <a:latin typeface="Times New Roman" panose="02020603050405020304" pitchFamily="18" charset="0"/>
              </a:rPr>
              <a:t>n</a:t>
            </a:r>
            <a:r>
              <a:rPr lang="en-US" dirty="0"/>
              <a:t> approximates some unknown </a:t>
            </a:r>
            <a:r>
              <a:rPr lang="en-US" i="1" dirty="0">
                <a:latin typeface="Times New Roman" panose="02020603050405020304" pitchFamily="18" charset="0"/>
              </a:rPr>
              <a:t>x</a:t>
            </a:r>
            <a:r>
              <a:rPr lang="en-US" dirty="0"/>
              <a:t>,</a:t>
            </a:r>
            <a:br>
              <a:rPr lang="en-US" dirty="0"/>
            </a:br>
            <a:r>
              <a:rPr lang="en-US" dirty="0"/>
              <a:t>	then so does the average</a:t>
            </a:r>
          </a:p>
          <a:p>
            <a:pPr lvl="1"/>
            <a:r>
              <a:rPr lang="en-US" dirty="0"/>
              <a:t>Under various circumstances, the average may be a better approximation of </a:t>
            </a:r>
            <a:r>
              <a:rPr lang="en-US" i="1" dirty="0">
                <a:latin typeface="Times New Roman" panose="02020603050405020304" pitchFamily="18" charset="0"/>
              </a:rPr>
              <a:t>x</a:t>
            </a:r>
            <a:r>
              <a:rPr lang="en-US" dirty="0"/>
              <a:t> than any other sample</a:t>
            </a:r>
          </a:p>
        </p:txBody>
      </p:sp>
      <p:sp>
        <p:nvSpPr>
          <p:cNvPr id="4" name="Footer Placeholder 3"/>
          <p:cNvSpPr>
            <a:spLocks noGrp="1"/>
          </p:cNvSpPr>
          <p:nvPr>
            <p:ph type="ftr" sz="quarter" idx="11"/>
          </p:nvPr>
        </p:nvSpPr>
        <p:spPr/>
        <p:txBody>
          <a:bodyPr/>
          <a:lstStyle/>
          <a:p>
            <a:r>
              <a:rPr lang="en-US"/>
              <a:t>Weighted averages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37" name="Object 36">
            <a:extLst>
              <a:ext uri="{FF2B5EF4-FFF2-40B4-BE49-F238E27FC236}">
                <a16:creationId xmlns:a16="http://schemas.microsoft.com/office/drawing/2014/main" id="{6EE6E0FA-B8CF-4139-9B0C-12EB6372DDD7}"/>
              </a:ext>
            </a:extLst>
          </p:cNvPr>
          <p:cNvGraphicFramePr>
            <a:graphicFrameLocks noChangeAspect="1"/>
          </p:cNvGraphicFramePr>
          <p:nvPr>
            <p:extLst>
              <p:ext uri="{D42A27DB-BD31-4B8C-83A1-F6EECF244321}">
                <p14:modId xmlns:p14="http://schemas.microsoft.com/office/powerpoint/2010/main" val="1063374172"/>
              </p:ext>
            </p:extLst>
          </p:nvPr>
        </p:nvGraphicFramePr>
        <p:xfrm>
          <a:off x="3426618" y="2350694"/>
          <a:ext cx="2290763" cy="792163"/>
        </p:xfrm>
        <a:graphic>
          <a:graphicData uri="http://schemas.openxmlformats.org/presentationml/2006/ole">
            <mc:AlternateContent xmlns:mc="http://schemas.openxmlformats.org/markup-compatibility/2006">
              <mc:Choice xmlns:v="urn:schemas-microsoft-com:vml" Requires="v">
                <p:oleObj spid="_x0000_s2054" name="Equation" r:id="rId6" imgW="1028520" imgH="355320" progId="Equation.DSMT4">
                  <p:embed/>
                </p:oleObj>
              </mc:Choice>
              <mc:Fallback>
                <p:oleObj name="Equation" r:id="rId6" imgW="1028520" imgH="355320" progId="Equation.DSMT4">
                  <p:embed/>
                  <p:pic>
                    <p:nvPicPr>
                      <p:cNvPr id="8" name="Object 7">
                        <a:extLst>
                          <a:ext uri="{FF2B5EF4-FFF2-40B4-BE49-F238E27FC236}">
                            <a16:creationId xmlns:a16="http://schemas.microsoft.com/office/drawing/2014/main" id="{70A14D1C-C43C-48B2-B4AB-A3E6AA64AF0F}"/>
                          </a:ext>
                        </a:extLst>
                      </p:cNvPr>
                      <p:cNvPicPr/>
                      <p:nvPr/>
                    </p:nvPicPr>
                    <p:blipFill>
                      <a:blip r:embed="rId7"/>
                      <a:stretch>
                        <a:fillRect/>
                      </a:stretch>
                    </p:blipFill>
                    <p:spPr>
                      <a:xfrm>
                        <a:off x="3426618" y="2350694"/>
                        <a:ext cx="2290763" cy="792163"/>
                      </a:xfrm>
                      <a:prstGeom prst="rect">
                        <a:avLst/>
                      </a:prstGeom>
                    </p:spPr>
                  </p:pic>
                </p:oleObj>
              </mc:Fallback>
            </mc:AlternateContent>
          </a:graphicData>
        </a:graphic>
      </p:graphicFrame>
      <p:pic>
        <p:nvPicPr>
          <p:cNvPr id="38" name="Audio 37">
            <a:hlinkClick r:id="" action="ppaction://media"/>
            <a:extLst>
              <a:ext uri="{FF2B5EF4-FFF2-40B4-BE49-F238E27FC236}">
                <a16:creationId xmlns:a16="http://schemas.microsoft.com/office/drawing/2014/main" id="{7980CFBB-902B-40EF-8C2F-E29C9AE2BD6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97034811"/>
      </p:ext>
    </p:extLst>
  </p:cSld>
  <p:clrMapOvr>
    <a:masterClrMapping/>
  </p:clrMapOvr>
  <mc:AlternateContent xmlns:mc="http://schemas.openxmlformats.org/markup-compatibility/2006" xmlns:p14="http://schemas.microsoft.com/office/powerpoint/2010/main">
    <mc:Choice Requires="p14">
      <p:transition spd="slow" p14:dur="2000" advTm="46748"/>
    </mc:Choice>
    <mc:Fallback xmlns="">
      <p:transition spd="slow" advTm="46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Weighted average</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Given </a:t>
            </a:r>
            <a:r>
              <a:rPr lang="en-US" i="1" dirty="0">
                <a:latin typeface="Times New Roman" panose="02020603050405020304" pitchFamily="18" charset="0"/>
              </a:rPr>
              <a:t>n</a:t>
            </a:r>
            <a:r>
              <a:rPr lang="en-US" dirty="0"/>
              <a:t> values, </a:t>
            </a:r>
            <a:r>
              <a:rPr lang="en-US" i="1" dirty="0">
                <a:latin typeface="Times New Roman" panose="02020603050405020304" pitchFamily="18" charset="0"/>
              </a:rPr>
              <a:t>x</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err="1">
                <a:latin typeface="Times New Roman" panose="02020603050405020304" pitchFamily="18" charset="0"/>
              </a:rPr>
              <a:t>x</a:t>
            </a:r>
            <a:r>
              <a:rPr lang="en-US" i="1" baseline="-25000" dirty="0" err="1">
                <a:latin typeface="Times New Roman" panose="02020603050405020304" pitchFamily="18" charset="0"/>
              </a:rPr>
              <a:t>n</a:t>
            </a:r>
            <a:r>
              <a:rPr lang="en-US" dirty="0"/>
              <a:t>, which may be scalars or even vectors,</a:t>
            </a:r>
            <a:br>
              <a:rPr lang="en-US" dirty="0"/>
            </a:br>
            <a:r>
              <a:rPr lang="en-US" dirty="0"/>
              <a:t>	if </a:t>
            </a:r>
            <a:r>
              <a:rPr lang="en-US" i="1" dirty="0">
                <a:latin typeface="Times New Roman" panose="02020603050405020304" pitchFamily="18" charset="0"/>
              </a:rPr>
              <a:t>w</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err="1">
                <a:latin typeface="Times New Roman" panose="02020603050405020304" pitchFamily="18" charset="0"/>
              </a:rPr>
              <a:t>w</a:t>
            </a:r>
            <a:r>
              <a:rPr lang="en-US" i="1" baseline="-25000" dirty="0" err="1">
                <a:latin typeface="Times New Roman" panose="02020603050405020304" pitchFamily="18" charset="0"/>
              </a:rPr>
              <a:t>n</a:t>
            </a:r>
            <a:r>
              <a:rPr lang="en-US" dirty="0"/>
              <a:t> are scalars such as</a:t>
            </a:r>
          </a:p>
          <a:p>
            <a:pPr marL="0" indent="0">
              <a:buNone/>
            </a:pPr>
            <a:r>
              <a:rPr lang="en-US" dirty="0"/>
              <a:t/>
            </a:r>
            <a:br>
              <a:rPr lang="en-US" dirty="0"/>
            </a:br>
            <a:r>
              <a:rPr lang="en-US" dirty="0"/>
              <a:t>	then a weighted average of these is any linear combination</a:t>
            </a:r>
          </a:p>
          <a:p>
            <a:endParaRPr lang="en-US" dirty="0"/>
          </a:p>
          <a:p>
            <a:pPr marL="0" indent="0">
              <a:buNone/>
            </a:pPr>
            <a:endParaRPr lang="en-US" dirty="0"/>
          </a:p>
          <a:p>
            <a:r>
              <a:rPr lang="en-US" dirty="0"/>
              <a:t>Assuming each assignment, project, laboratory and examination</a:t>
            </a:r>
            <a:br>
              <a:rPr lang="en-US" dirty="0"/>
            </a:br>
            <a:r>
              <a:rPr lang="en-US" dirty="0"/>
              <a:t>is graded out of 100, then your final grade in a course is a</a:t>
            </a:r>
            <a:br>
              <a:rPr lang="en-US" dirty="0"/>
            </a:br>
            <a:r>
              <a:rPr lang="en-US" dirty="0"/>
              <a:t>weighted average of your evaluations</a:t>
            </a:r>
          </a:p>
          <a:p>
            <a:r>
              <a:rPr lang="en-US" dirty="0"/>
              <a:t>The arithmetic mean is when</a:t>
            </a:r>
          </a:p>
        </p:txBody>
      </p:sp>
      <p:sp>
        <p:nvSpPr>
          <p:cNvPr id="4" name="Footer Placeholder 3"/>
          <p:cNvSpPr>
            <a:spLocks noGrp="1"/>
          </p:cNvSpPr>
          <p:nvPr>
            <p:ph type="ftr" sz="quarter" idx="11"/>
          </p:nvPr>
        </p:nvSpPr>
        <p:spPr/>
        <p:txBody>
          <a:bodyPr/>
          <a:lstStyle/>
          <a:p>
            <a:r>
              <a:rPr lang="en-US"/>
              <a:t>Weighted averages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37" name="Object 36">
            <a:extLst>
              <a:ext uri="{FF2B5EF4-FFF2-40B4-BE49-F238E27FC236}">
                <a16:creationId xmlns:a16="http://schemas.microsoft.com/office/drawing/2014/main" id="{6EE6E0FA-B8CF-4139-9B0C-12EB6372DDD7}"/>
              </a:ext>
            </a:extLst>
          </p:cNvPr>
          <p:cNvGraphicFramePr>
            <a:graphicFrameLocks noChangeAspect="1"/>
          </p:cNvGraphicFramePr>
          <p:nvPr>
            <p:extLst>
              <p:ext uri="{D42A27DB-BD31-4B8C-83A1-F6EECF244321}">
                <p14:modId xmlns:p14="http://schemas.microsoft.com/office/powerpoint/2010/main" val="213210848"/>
              </p:ext>
            </p:extLst>
          </p:nvPr>
        </p:nvGraphicFramePr>
        <p:xfrm>
          <a:off x="3257550" y="3087323"/>
          <a:ext cx="2628900" cy="425450"/>
        </p:xfrm>
        <a:graphic>
          <a:graphicData uri="http://schemas.openxmlformats.org/presentationml/2006/ole">
            <mc:AlternateContent xmlns:mc="http://schemas.openxmlformats.org/markup-compatibility/2006">
              <mc:Choice xmlns:v="urn:schemas-microsoft-com:vml" Requires="v">
                <p:oleObj spid="_x0000_s3086" name="Equation" r:id="rId6" imgW="1180800" imgH="190440" progId="Equation.DSMT4">
                  <p:embed/>
                </p:oleObj>
              </mc:Choice>
              <mc:Fallback>
                <p:oleObj name="Equation" r:id="rId6" imgW="1180800" imgH="190440" progId="Equation.DSMT4">
                  <p:embed/>
                  <p:pic>
                    <p:nvPicPr>
                      <p:cNvPr id="37" name="Object 36">
                        <a:extLst>
                          <a:ext uri="{FF2B5EF4-FFF2-40B4-BE49-F238E27FC236}">
                            <a16:creationId xmlns:a16="http://schemas.microsoft.com/office/drawing/2014/main" id="{6EE6E0FA-B8CF-4139-9B0C-12EB6372DDD7}"/>
                          </a:ext>
                        </a:extLst>
                      </p:cNvPr>
                      <p:cNvPicPr/>
                      <p:nvPr/>
                    </p:nvPicPr>
                    <p:blipFill>
                      <a:blip r:embed="rId7"/>
                      <a:stretch>
                        <a:fillRect/>
                      </a:stretch>
                    </p:blipFill>
                    <p:spPr>
                      <a:xfrm>
                        <a:off x="3257550" y="3087323"/>
                        <a:ext cx="2628900" cy="42545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DBF5AD24-686D-4028-A473-B614450143DF}"/>
              </a:ext>
            </a:extLst>
          </p:cNvPr>
          <p:cNvGraphicFramePr>
            <a:graphicFrameLocks noChangeAspect="1"/>
          </p:cNvGraphicFramePr>
          <p:nvPr>
            <p:extLst>
              <p:ext uri="{D42A27DB-BD31-4B8C-83A1-F6EECF244321}">
                <p14:modId xmlns:p14="http://schemas.microsoft.com/office/powerpoint/2010/main" val="2971435155"/>
              </p:ext>
            </p:extLst>
          </p:nvPr>
        </p:nvGraphicFramePr>
        <p:xfrm>
          <a:off x="3384550" y="2295161"/>
          <a:ext cx="2374900" cy="425450"/>
        </p:xfrm>
        <a:graphic>
          <a:graphicData uri="http://schemas.openxmlformats.org/presentationml/2006/ole">
            <mc:AlternateContent xmlns:mc="http://schemas.openxmlformats.org/markup-compatibility/2006">
              <mc:Choice xmlns:v="urn:schemas-microsoft-com:vml" Requires="v">
                <p:oleObj spid="_x0000_s3087" name="Equation" r:id="rId8" imgW="1066680" imgH="190440" progId="Equation.DSMT4">
                  <p:embed/>
                </p:oleObj>
              </mc:Choice>
              <mc:Fallback>
                <p:oleObj name="Equation" r:id="rId8" imgW="1066680" imgH="190440" progId="Equation.DSMT4">
                  <p:embed/>
                  <p:pic>
                    <p:nvPicPr>
                      <p:cNvPr id="37" name="Object 36">
                        <a:extLst>
                          <a:ext uri="{FF2B5EF4-FFF2-40B4-BE49-F238E27FC236}">
                            <a16:creationId xmlns:a16="http://schemas.microsoft.com/office/drawing/2014/main" id="{6EE6E0FA-B8CF-4139-9B0C-12EB6372DDD7}"/>
                          </a:ext>
                        </a:extLst>
                      </p:cNvPr>
                      <p:cNvPicPr/>
                      <p:nvPr/>
                    </p:nvPicPr>
                    <p:blipFill>
                      <a:blip r:embed="rId9"/>
                      <a:stretch>
                        <a:fillRect/>
                      </a:stretch>
                    </p:blipFill>
                    <p:spPr>
                      <a:xfrm>
                        <a:off x="3384550" y="2295161"/>
                        <a:ext cx="2374900" cy="4254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FD45A528-46E3-4CDB-9EE6-B6A0F4350F2B}"/>
              </a:ext>
            </a:extLst>
          </p:cNvPr>
          <p:cNvGraphicFramePr>
            <a:graphicFrameLocks noChangeAspect="1"/>
          </p:cNvGraphicFramePr>
          <p:nvPr>
            <p:extLst>
              <p:ext uri="{D42A27DB-BD31-4B8C-83A1-F6EECF244321}">
                <p14:modId xmlns:p14="http://schemas.microsoft.com/office/powerpoint/2010/main" val="957174987"/>
              </p:ext>
            </p:extLst>
          </p:nvPr>
        </p:nvGraphicFramePr>
        <p:xfrm>
          <a:off x="3159125" y="5341938"/>
          <a:ext cx="2573338" cy="793750"/>
        </p:xfrm>
        <a:graphic>
          <a:graphicData uri="http://schemas.openxmlformats.org/presentationml/2006/ole">
            <mc:AlternateContent xmlns:mc="http://schemas.openxmlformats.org/markup-compatibility/2006">
              <mc:Choice xmlns:v="urn:schemas-microsoft-com:vml" Requires="v">
                <p:oleObj spid="_x0000_s3088" name="Equation" r:id="rId10" imgW="1155600" imgH="355320" progId="Equation.DSMT4">
                  <p:embed/>
                </p:oleObj>
              </mc:Choice>
              <mc:Fallback>
                <p:oleObj name="Equation" r:id="rId10" imgW="1155600" imgH="355320" progId="Equation.DSMT4">
                  <p:embed/>
                  <p:pic>
                    <p:nvPicPr>
                      <p:cNvPr id="8" name="Object 7">
                        <a:extLst>
                          <a:ext uri="{FF2B5EF4-FFF2-40B4-BE49-F238E27FC236}">
                            <a16:creationId xmlns:a16="http://schemas.microsoft.com/office/drawing/2014/main" id="{DBF5AD24-686D-4028-A473-B614450143DF}"/>
                          </a:ext>
                        </a:extLst>
                      </p:cNvPr>
                      <p:cNvPicPr/>
                      <p:nvPr/>
                    </p:nvPicPr>
                    <p:blipFill>
                      <a:blip r:embed="rId11"/>
                      <a:stretch>
                        <a:fillRect/>
                      </a:stretch>
                    </p:blipFill>
                    <p:spPr>
                      <a:xfrm>
                        <a:off x="3159125" y="5341938"/>
                        <a:ext cx="2573338" cy="793750"/>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D22E7487-BCF9-4E10-BFE7-3D3859E52D0A}"/>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946938377"/>
      </p:ext>
    </p:extLst>
  </p:cSld>
  <p:clrMapOvr>
    <a:masterClrMapping/>
  </p:clrMapOvr>
  <mc:AlternateContent xmlns:mc="http://schemas.openxmlformats.org/markup-compatibility/2006" xmlns:p14="http://schemas.microsoft.com/office/powerpoint/2010/main">
    <mc:Choice Requires="p14">
      <p:transition spd="slow" p14:dur="2000" advTm="78116"/>
    </mc:Choice>
    <mc:Fallback xmlns="">
      <p:transition spd="slow" advTm="78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Weighted average</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There is no requirement that the weights be positive:</a:t>
            </a:r>
          </a:p>
          <a:p>
            <a:pPr lvl="1"/>
            <a:r>
              <a:rPr lang="en-US" dirty="0"/>
              <a:t>For example, recall the previous example where we were</a:t>
            </a:r>
            <a:br>
              <a:rPr lang="en-US" dirty="0"/>
            </a:br>
            <a:r>
              <a:rPr lang="en-US" dirty="0"/>
              <a:t>given </a:t>
            </a:r>
            <a:r>
              <a:rPr lang="en-US" i="1" dirty="0">
                <a:latin typeface="Times New Roman" panose="02020603050405020304" pitchFamily="18" charset="0"/>
              </a:rPr>
              <a:t>n</a:t>
            </a:r>
            <a:r>
              <a:rPr lang="en-US" dirty="0"/>
              <a:t> samples uniformly chosen from </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a:t>
            </a:r>
            <a:r>
              <a:rPr lang="en-US" i="1" dirty="0">
                <a:latin typeface="Times New Roman" panose="02020603050405020304" pitchFamily="18" charset="0"/>
              </a:rPr>
              <a:t>b</a:t>
            </a:r>
            <a:r>
              <a:rPr lang="en-US" dirty="0">
                <a:latin typeface="Times New Roman" panose="02020603050405020304" pitchFamily="18" charset="0"/>
              </a:rPr>
              <a:t>]</a:t>
            </a:r>
            <a:r>
              <a:rPr lang="en-US" dirty="0"/>
              <a:t>, but where we</a:t>
            </a:r>
            <a:br>
              <a:rPr lang="en-US" dirty="0"/>
            </a:br>
            <a:r>
              <a:rPr lang="en-US" dirty="0"/>
              <a:t>did not know the values of </a:t>
            </a:r>
            <a:r>
              <a:rPr lang="en-US" i="1" dirty="0">
                <a:latin typeface="Times New Roman" panose="02020603050405020304" pitchFamily="18" charset="0"/>
              </a:rPr>
              <a:t>a</a:t>
            </a:r>
            <a:r>
              <a:rPr lang="en-US" i="1" dirty="0"/>
              <a:t> </a:t>
            </a:r>
            <a:r>
              <a:rPr lang="en-US" dirty="0"/>
              <a:t>or </a:t>
            </a:r>
            <a:r>
              <a:rPr lang="en-US" i="1" dirty="0">
                <a:latin typeface="Times New Roman" panose="02020603050405020304" pitchFamily="18" charset="0"/>
              </a:rPr>
              <a:t>b</a:t>
            </a:r>
            <a:r>
              <a:rPr lang="en-US" dirty="0"/>
              <a:t>, then one approximation </a:t>
            </a:r>
            <a:br>
              <a:rPr lang="en-US" dirty="0"/>
            </a:br>
            <a:r>
              <a:rPr lang="en-US" dirty="0"/>
              <a:t>of </a:t>
            </a:r>
            <a:r>
              <a:rPr lang="en-US" i="1" dirty="0">
                <a:latin typeface="Times New Roman" panose="02020603050405020304" pitchFamily="18" charset="0"/>
              </a:rPr>
              <a:t>a</a:t>
            </a:r>
            <a:r>
              <a:rPr lang="en-US" dirty="0"/>
              <a:t> was</a:t>
            </a:r>
          </a:p>
          <a:p>
            <a:pPr marL="457200" lvl="1" indent="0">
              <a:buNone/>
            </a:pPr>
            <a:endParaRPr lang="en-US" dirty="0"/>
          </a:p>
          <a:p>
            <a:pPr lvl="1"/>
            <a:r>
              <a:rPr lang="en-US" dirty="0"/>
              <a:t>This was one way to estimate </a:t>
            </a:r>
            <a:r>
              <a:rPr lang="en-US" i="1" dirty="0">
                <a:latin typeface="Times New Roman" panose="02020603050405020304" pitchFamily="18" charset="0"/>
              </a:rPr>
              <a:t>a</a:t>
            </a:r>
            <a:r>
              <a:rPr lang="en-US" dirty="0"/>
              <a:t>, but a better way of estimating</a:t>
            </a:r>
            <a:br>
              <a:rPr lang="en-US" dirty="0"/>
            </a:br>
            <a:r>
              <a:rPr lang="en-US" i="1" dirty="0"/>
              <a:t>a</a:t>
            </a:r>
            <a:r>
              <a:rPr lang="en-US" dirty="0"/>
              <a:t> was the weighted average:</a:t>
            </a:r>
          </a:p>
          <a:p>
            <a:pPr lvl="1"/>
            <a:endParaRPr lang="en-US" dirty="0"/>
          </a:p>
          <a:p>
            <a:pPr lvl="1"/>
            <a:endParaRPr lang="en-US" dirty="0"/>
          </a:p>
          <a:p>
            <a:pPr lvl="1"/>
            <a:endParaRPr lang="en-US" dirty="0"/>
          </a:p>
          <a:p>
            <a:pPr lvl="2"/>
            <a:r>
              <a:rPr lang="en-US" dirty="0"/>
              <a:t>The weights are</a:t>
            </a:r>
          </a:p>
        </p:txBody>
      </p:sp>
      <p:sp>
        <p:nvSpPr>
          <p:cNvPr id="4" name="Footer Placeholder 3"/>
          <p:cNvSpPr>
            <a:spLocks noGrp="1"/>
          </p:cNvSpPr>
          <p:nvPr>
            <p:ph type="ftr" sz="quarter" idx="11"/>
          </p:nvPr>
        </p:nvSpPr>
        <p:spPr/>
        <p:txBody>
          <a:bodyPr/>
          <a:lstStyle/>
          <a:p>
            <a:r>
              <a:rPr lang="en-US"/>
              <a:t>Weighted averages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9" name="Object 8">
            <a:extLst>
              <a:ext uri="{FF2B5EF4-FFF2-40B4-BE49-F238E27FC236}">
                <a16:creationId xmlns:a16="http://schemas.microsoft.com/office/drawing/2014/main" id="{A40199C1-3779-470E-A71A-DCB7D4389DC3}"/>
              </a:ext>
            </a:extLst>
          </p:cNvPr>
          <p:cNvGraphicFramePr>
            <a:graphicFrameLocks noChangeAspect="1"/>
          </p:cNvGraphicFramePr>
          <p:nvPr>
            <p:extLst>
              <p:ext uri="{D42A27DB-BD31-4B8C-83A1-F6EECF244321}">
                <p14:modId xmlns:p14="http://schemas.microsoft.com/office/powerpoint/2010/main" val="4045580525"/>
              </p:ext>
            </p:extLst>
          </p:nvPr>
        </p:nvGraphicFramePr>
        <p:xfrm>
          <a:off x="3285331" y="3282076"/>
          <a:ext cx="2573338" cy="482600"/>
        </p:xfrm>
        <a:graphic>
          <a:graphicData uri="http://schemas.openxmlformats.org/presentationml/2006/ole">
            <mc:AlternateContent xmlns:mc="http://schemas.openxmlformats.org/markup-compatibility/2006">
              <mc:Choice xmlns:v="urn:schemas-microsoft-com:vml" Requires="v">
                <p:oleObj spid="_x0000_s1039" name="Equation" r:id="rId6" imgW="1155600" imgH="215640" progId="Equation.DSMT4">
                  <p:embed/>
                </p:oleObj>
              </mc:Choice>
              <mc:Fallback>
                <p:oleObj name="Equation" r:id="rId6" imgW="1155600" imgH="215640" progId="Equation.DSMT4">
                  <p:embed/>
                  <p:pic>
                    <p:nvPicPr>
                      <p:cNvPr id="9" name="Object 8">
                        <a:extLst>
                          <a:ext uri="{FF2B5EF4-FFF2-40B4-BE49-F238E27FC236}">
                            <a16:creationId xmlns:a16="http://schemas.microsoft.com/office/drawing/2014/main" id="{FD45A528-46E3-4CDB-9EE6-B6A0F4350F2B}"/>
                          </a:ext>
                        </a:extLst>
                      </p:cNvPr>
                      <p:cNvPicPr/>
                      <p:nvPr/>
                    </p:nvPicPr>
                    <p:blipFill>
                      <a:blip r:embed="rId7"/>
                      <a:stretch>
                        <a:fillRect/>
                      </a:stretch>
                    </p:blipFill>
                    <p:spPr>
                      <a:xfrm>
                        <a:off x="3285331" y="3282076"/>
                        <a:ext cx="2573338" cy="482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D6D583CD-568C-453F-9836-033706468533}"/>
              </a:ext>
            </a:extLst>
          </p:cNvPr>
          <p:cNvGraphicFramePr>
            <a:graphicFrameLocks noChangeAspect="1"/>
          </p:cNvGraphicFramePr>
          <p:nvPr>
            <p:extLst>
              <p:ext uri="{D42A27DB-BD31-4B8C-83A1-F6EECF244321}">
                <p14:modId xmlns:p14="http://schemas.microsoft.com/office/powerpoint/2010/main" val="422286573"/>
              </p:ext>
            </p:extLst>
          </p:nvPr>
        </p:nvGraphicFramePr>
        <p:xfrm>
          <a:off x="2698628" y="4444844"/>
          <a:ext cx="4860636" cy="852920"/>
        </p:xfrm>
        <a:graphic>
          <a:graphicData uri="http://schemas.openxmlformats.org/presentationml/2006/ole">
            <mc:AlternateContent xmlns:mc="http://schemas.openxmlformats.org/markup-compatibility/2006">
              <mc:Choice xmlns:v="urn:schemas-microsoft-com:vml" Requires="v">
                <p:oleObj spid="_x0000_s1040" name="Equation" r:id="rId8" imgW="2095200" imgH="368280" progId="Equation.DSMT4">
                  <p:embed/>
                </p:oleObj>
              </mc:Choice>
              <mc:Fallback>
                <p:oleObj name="Equation" r:id="rId8" imgW="2095200" imgH="368280" progId="Equation.DSMT4">
                  <p:embed/>
                  <p:pic>
                    <p:nvPicPr>
                      <p:cNvPr id="9" name="Object 8">
                        <a:extLst>
                          <a:ext uri="{FF2B5EF4-FFF2-40B4-BE49-F238E27FC236}">
                            <a16:creationId xmlns:a16="http://schemas.microsoft.com/office/drawing/2014/main" id="{075155C8-E8F5-4A28-94F6-BAB92CD41AAF}"/>
                          </a:ext>
                        </a:extLst>
                      </p:cNvPr>
                      <p:cNvPicPr/>
                      <p:nvPr/>
                    </p:nvPicPr>
                    <p:blipFill>
                      <a:blip r:embed="rId9"/>
                      <a:stretch>
                        <a:fillRect/>
                      </a:stretch>
                    </p:blipFill>
                    <p:spPr>
                      <a:xfrm>
                        <a:off x="2698628" y="4444844"/>
                        <a:ext cx="4860636" cy="85292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27226251-E30D-4D30-A754-3565EC4C8C66}"/>
              </a:ext>
            </a:extLst>
          </p:cNvPr>
          <p:cNvGraphicFramePr>
            <a:graphicFrameLocks noChangeAspect="1"/>
          </p:cNvGraphicFramePr>
          <p:nvPr>
            <p:extLst>
              <p:ext uri="{D42A27DB-BD31-4B8C-83A1-F6EECF244321}">
                <p14:modId xmlns:p14="http://schemas.microsoft.com/office/powerpoint/2010/main" val="509485568"/>
              </p:ext>
            </p:extLst>
          </p:nvPr>
        </p:nvGraphicFramePr>
        <p:xfrm>
          <a:off x="3546164" y="5421240"/>
          <a:ext cx="1900671" cy="749011"/>
        </p:xfrm>
        <a:graphic>
          <a:graphicData uri="http://schemas.openxmlformats.org/presentationml/2006/ole">
            <mc:AlternateContent xmlns:mc="http://schemas.openxmlformats.org/markup-compatibility/2006">
              <mc:Choice xmlns:v="urn:schemas-microsoft-com:vml" Requires="v">
                <p:oleObj spid="_x0000_s1041" name="Equation" r:id="rId10" imgW="901440" imgH="355320" progId="Equation.DSMT4">
                  <p:embed/>
                </p:oleObj>
              </mc:Choice>
              <mc:Fallback>
                <p:oleObj name="Equation" r:id="rId10" imgW="901440" imgH="355320" progId="Equation.DSMT4">
                  <p:embed/>
                  <p:pic>
                    <p:nvPicPr>
                      <p:cNvPr id="10" name="Object 9">
                        <a:extLst>
                          <a:ext uri="{FF2B5EF4-FFF2-40B4-BE49-F238E27FC236}">
                            <a16:creationId xmlns:a16="http://schemas.microsoft.com/office/drawing/2014/main" id="{D6D583CD-568C-453F-9836-033706468533}"/>
                          </a:ext>
                        </a:extLst>
                      </p:cNvPr>
                      <p:cNvPicPr/>
                      <p:nvPr/>
                    </p:nvPicPr>
                    <p:blipFill>
                      <a:blip r:embed="rId11"/>
                      <a:stretch>
                        <a:fillRect/>
                      </a:stretch>
                    </p:blipFill>
                    <p:spPr>
                      <a:xfrm>
                        <a:off x="3546164" y="5421240"/>
                        <a:ext cx="1900671" cy="749011"/>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49066B47-4FB1-4879-956C-2603CB007E90}"/>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
        <p:nvSpPr>
          <p:cNvPr id="12" name="Rectangle 11"/>
          <p:cNvSpPr/>
          <p:nvPr/>
        </p:nvSpPr>
        <p:spPr>
          <a:xfrm>
            <a:off x="1795546" y="6385023"/>
            <a:ext cx="4962701" cy="307777"/>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No proof of this claim is provided, and not on the examination</a:t>
            </a:r>
            <a:endParaRPr lang="en-CA" sz="1100" dirty="0"/>
          </a:p>
        </p:txBody>
      </p:sp>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99305" y="6322186"/>
            <a:ext cx="396241" cy="399289"/>
          </a:xfrm>
          <a:prstGeom prst="rect">
            <a:avLst/>
          </a:prstGeom>
        </p:spPr>
      </p:pic>
    </p:spTree>
    <p:custDataLst>
      <p:tags r:id="rId2"/>
    </p:custDataLst>
    <p:extLst>
      <p:ext uri="{BB962C8B-B14F-4D97-AF65-F5344CB8AC3E}">
        <p14:creationId xmlns:p14="http://schemas.microsoft.com/office/powerpoint/2010/main" val="2595925515"/>
      </p:ext>
    </p:extLst>
  </p:cSld>
  <p:clrMapOvr>
    <a:masterClrMapping/>
  </p:clrMapOvr>
  <mc:AlternateContent xmlns:mc="http://schemas.openxmlformats.org/markup-compatibility/2006" xmlns:p14="http://schemas.microsoft.com/office/powerpoint/2010/main">
    <mc:Choice Requires="p14">
      <p:transition spd="slow" p14:dur="2000" advTm="80206"/>
    </mc:Choice>
    <mc:Fallback xmlns="">
      <p:transition spd="slow" advTm="80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Weighted average</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If, however, the weights have the additional property that they are all non-negative, then we are additionally guaranteed that</a:t>
            </a:r>
          </a:p>
          <a:p>
            <a:endParaRPr lang="en-US" dirty="0"/>
          </a:p>
          <a:p>
            <a:pPr marL="0" indent="0">
              <a:buNone/>
            </a:pPr>
            <a:endParaRPr lang="en-US" dirty="0"/>
          </a:p>
          <a:p>
            <a:r>
              <a:rPr lang="en-US" dirty="0"/>
              <a:t>Of course, if all the weights are non-negative, then</a:t>
            </a:r>
          </a:p>
          <a:p>
            <a:endParaRPr lang="en-US" dirty="0"/>
          </a:p>
          <a:p>
            <a:pPr marL="0" indent="0">
              <a:buNone/>
            </a:pPr>
            <a:r>
              <a:rPr lang="en-US" dirty="0"/>
              <a:t>     for all </a:t>
            </a:r>
            <a:r>
              <a:rPr lang="en-US" i="1" dirty="0">
                <a:latin typeface="Times New Roman" panose="02020603050405020304" pitchFamily="18" charset="0"/>
              </a:rPr>
              <a:t>k</a:t>
            </a:r>
            <a:r>
              <a:rPr lang="en-US" dirty="0">
                <a:latin typeface="Times New Roman" panose="02020603050405020304" pitchFamily="18" charset="0"/>
              </a:rPr>
              <a:t> = 1, 2, …, </a:t>
            </a:r>
            <a:r>
              <a:rPr lang="en-US" i="1" dirty="0">
                <a:latin typeface="Times New Roman" panose="02020603050405020304" pitchFamily="18" charset="0"/>
              </a:rPr>
              <a:t>n</a:t>
            </a:r>
          </a:p>
          <a:p>
            <a:pPr lvl="0"/>
            <a:r>
              <a:rPr lang="en-US" dirty="0">
                <a:solidFill>
                  <a:prstClr val="white"/>
                </a:solidFill>
              </a:rPr>
              <a:t>If all the weights are </a:t>
            </a:r>
            <a:r>
              <a:rPr lang="en-US">
                <a:solidFill>
                  <a:prstClr val="white"/>
                </a:solidFill>
              </a:rPr>
              <a:t>non-negative,</a:t>
            </a:r>
            <a:br>
              <a:rPr lang="en-US">
                <a:solidFill>
                  <a:prstClr val="white"/>
                </a:solidFill>
              </a:rPr>
            </a:br>
            <a:r>
              <a:rPr lang="en-US">
                <a:solidFill>
                  <a:prstClr val="white"/>
                </a:solidFill>
              </a:rPr>
              <a:t>     the </a:t>
            </a:r>
            <a:r>
              <a:rPr lang="en-US" dirty="0">
                <a:solidFill>
                  <a:prstClr val="white"/>
                </a:solidFill>
              </a:rPr>
              <a:t>weighted average is also called a </a:t>
            </a:r>
            <a:r>
              <a:rPr lang="en-US" i="1" dirty="0">
                <a:solidFill>
                  <a:prstClr val="white"/>
                </a:solidFill>
              </a:rPr>
              <a:t>convex combination</a:t>
            </a:r>
            <a:r>
              <a:rPr lang="en-US" dirty="0">
                <a:solidFill>
                  <a:prstClr val="white"/>
                </a:solidFill>
              </a:rPr>
              <a:t> </a:t>
            </a:r>
          </a:p>
          <a:p>
            <a:pPr marL="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Weighted averages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37" name="Object 36">
            <a:extLst>
              <a:ext uri="{FF2B5EF4-FFF2-40B4-BE49-F238E27FC236}">
                <a16:creationId xmlns:a16="http://schemas.microsoft.com/office/drawing/2014/main" id="{6EE6E0FA-B8CF-4139-9B0C-12EB6372DDD7}"/>
              </a:ext>
            </a:extLst>
          </p:cNvPr>
          <p:cNvGraphicFramePr>
            <a:graphicFrameLocks noChangeAspect="1"/>
          </p:cNvGraphicFramePr>
          <p:nvPr>
            <p:extLst>
              <p:ext uri="{D42A27DB-BD31-4B8C-83A1-F6EECF244321}">
                <p14:modId xmlns:p14="http://schemas.microsoft.com/office/powerpoint/2010/main" val="905699154"/>
              </p:ext>
            </p:extLst>
          </p:nvPr>
        </p:nvGraphicFramePr>
        <p:xfrm>
          <a:off x="1200529" y="2404772"/>
          <a:ext cx="7348538" cy="482600"/>
        </p:xfrm>
        <a:graphic>
          <a:graphicData uri="http://schemas.openxmlformats.org/presentationml/2006/ole">
            <mc:AlternateContent xmlns:mc="http://schemas.openxmlformats.org/markup-compatibility/2006">
              <mc:Choice xmlns:v="urn:schemas-microsoft-com:vml" Requires="v">
                <p:oleObj spid="_x0000_s4106" name="Equation" r:id="rId6" imgW="3301920" imgH="215640" progId="Equation.DSMT4">
                  <p:embed/>
                </p:oleObj>
              </mc:Choice>
              <mc:Fallback>
                <p:oleObj name="Equation" r:id="rId6" imgW="3301920" imgH="215640" progId="Equation.DSMT4">
                  <p:embed/>
                  <p:pic>
                    <p:nvPicPr>
                      <p:cNvPr id="37" name="Object 36">
                        <a:extLst>
                          <a:ext uri="{FF2B5EF4-FFF2-40B4-BE49-F238E27FC236}">
                            <a16:creationId xmlns:a16="http://schemas.microsoft.com/office/drawing/2014/main" id="{6EE6E0FA-B8CF-4139-9B0C-12EB6372DDD7}"/>
                          </a:ext>
                        </a:extLst>
                      </p:cNvPr>
                      <p:cNvPicPr/>
                      <p:nvPr/>
                    </p:nvPicPr>
                    <p:blipFill>
                      <a:blip r:embed="rId7"/>
                      <a:stretch>
                        <a:fillRect/>
                      </a:stretch>
                    </p:blipFill>
                    <p:spPr>
                      <a:xfrm>
                        <a:off x="1200529" y="2404772"/>
                        <a:ext cx="7348538" cy="4826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9BE88236-2237-4BF0-882C-3C6B0DAC3276}"/>
              </a:ext>
            </a:extLst>
          </p:cNvPr>
          <p:cNvGraphicFramePr>
            <a:graphicFrameLocks noChangeAspect="1"/>
          </p:cNvGraphicFramePr>
          <p:nvPr>
            <p:extLst>
              <p:ext uri="{D42A27DB-BD31-4B8C-83A1-F6EECF244321}">
                <p14:modId xmlns:p14="http://schemas.microsoft.com/office/powerpoint/2010/main" val="248570640"/>
              </p:ext>
            </p:extLst>
          </p:nvPr>
        </p:nvGraphicFramePr>
        <p:xfrm>
          <a:off x="4266785" y="3650456"/>
          <a:ext cx="1216025" cy="425450"/>
        </p:xfrm>
        <a:graphic>
          <a:graphicData uri="http://schemas.openxmlformats.org/presentationml/2006/ole">
            <mc:AlternateContent xmlns:mc="http://schemas.openxmlformats.org/markup-compatibility/2006">
              <mc:Choice xmlns:v="urn:schemas-microsoft-com:vml" Requires="v">
                <p:oleObj spid="_x0000_s4107" name="Equation" r:id="rId8" imgW="545760" imgH="190440" progId="Equation.DSMT4">
                  <p:embed/>
                </p:oleObj>
              </mc:Choice>
              <mc:Fallback>
                <p:oleObj name="Equation" r:id="rId8" imgW="545760" imgH="190440" progId="Equation.DSMT4">
                  <p:embed/>
                  <p:pic>
                    <p:nvPicPr>
                      <p:cNvPr id="37" name="Object 36">
                        <a:extLst>
                          <a:ext uri="{FF2B5EF4-FFF2-40B4-BE49-F238E27FC236}">
                            <a16:creationId xmlns:a16="http://schemas.microsoft.com/office/drawing/2014/main" id="{6EE6E0FA-B8CF-4139-9B0C-12EB6372DDD7}"/>
                          </a:ext>
                        </a:extLst>
                      </p:cNvPr>
                      <p:cNvPicPr/>
                      <p:nvPr/>
                    </p:nvPicPr>
                    <p:blipFill>
                      <a:blip r:embed="rId9"/>
                      <a:stretch>
                        <a:fillRect/>
                      </a:stretch>
                    </p:blipFill>
                    <p:spPr>
                      <a:xfrm>
                        <a:off x="4266785" y="3650456"/>
                        <a:ext cx="1216025" cy="425450"/>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B6CDD34D-877A-4D52-8891-A34D7CFFCBA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235440559"/>
      </p:ext>
    </p:extLst>
  </p:cSld>
  <p:clrMapOvr>
    <a:masterClrMapping/>
  </p:clrMapOvr>
  <mc:AlternateContent xmlns:mc="http://schemas.openxmlformats.org/markup-compatibility/2006" xmlns:p14="http://schemas.microsoft.com/office/powerpoint/2010/main">
    <mc:Choice Requires="p14">
      <p:transition spd="slow" p14:dur="2000" advTm="50151"/>
    </mc:Choice>
    <mc:Fallback xmlns="">
      <p:transition spd="slow" advTm="50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Weighted average</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Important:</a:t>
            </a:r>
          </a:p>
          <a:p>
            <a:pPr lvl="1"/>
            <a:r>
              <a:rPr lang="en-US" dirty="0"/>
              <a:t>We will not so much </a:t>
            </a:r>
            <a:r>
              <a:rPr lang="en-US" i="1" dirty="0"/>
              <a:t>use</a:t>
            </a:r>
            <a:r>
              <a:rPr lang="en-US" dirty="0"/>
              <a:t> weighted averages,</a:t>
            </a:r>
            <a:br>
              <a:rPr lang="en-US" dirty="0"/>
            </a:br>
            <a:r>
              <a:rPr lang="en-US" dirty="0"/>
              <a:t>	but rather weighted averages will be the result of</a:t>
            </a:r>
            <a:br>
              <a:rPr lang="en-US" dirty="0"/>
            </a:br>
            <a:r>
              <a:rPr lang="en-US" dirty="0"/>
              <a:t>	applying  the other tools to finding numerical algorithms</a:t>
            </a:r>
          </a:p>
          <a:p>
            <a:endParaRPr lang="en-US" dirty="0"/>
          </a:p>
          <a:p>
            <a:r>
              <a:rPr lang="en-US" dirty="0"/>
              <a:t>Bonus:</a:t>
            </a:r>
          </a:p>
          <a:p>
            <a:pPr lvl="1"/>
            <a:r>
              <a:rPr lang="en-US" dirty="0"/>
              <a:t>If our algorithm is using a weighted average,</a:t>
            </a:r>
            <a:br>
              <a:rPr lang="en-US" dirty="0"/>
            </a:br>
            <a:r>
              <a:rPr lang="en-US" dirty="0"/>
              <a:t>	</a:t>
            </a:r>
            <a:r>
              <a:rPr lang="en-US" dirty="0" smtClean="0"/>
              <a:t>                 it </a:t>
            </a:r>
            <a:r>
              <a:rPr lang="en-US" dirty="0"/>
              <a:t>will not be subject to subtractive cancellation</a:t>
            </a:r>
          </a:p>
          <a:p>
            <a:pPr lvl="2"/>
            <a:r>
              <a:rPr lang="en-US" dirty="0"/>
              <a:t>This is true even if some of the weights are negative</a:t>
            </a:r>
          </a:p>
          <a:p>
            <a:r>
              <a:rPr lang="en-US" dirty="0"/>
              <a:t>We can also use this to catch errors:</a:t>
            </a:r>
          </a:p>
          <a:p>
            <a:pPr lvl="1"/>
            <a:r>
              <a:rPr lang="en-US" dirty="0">
                <a:latin typeface="Times New Roman" panose="02020603050405020304" pitchFamily="18" charset="0"/>
              </a:rPr>
              <a:t>If a formula appears to be close to a weighted average,</a:t>
            </a:r>
            <a:br>
              <a:rPr lang="en-US" dirty="0">
                <a:latin typeface="Times New Roman" panose="02020603050405020304" pitchFamily="18" charset="0"/>
              </a:rPr>
            </a:br>
            <a:r>
              <a:rPr lang="en-US" dirty="0">
                <a:latin typeface="Times New Roman" panose="02020603050405020304" pitchFamily="18" charset="0"/>
              </a:rPr>
              <a:t>	but isn’t, its probably a good idea to check</a:t>
            </a:r>
          </a:p>
        </p:txBody>
      </p:sp>
      <p:sp>
        <p:nvSpPr>
          <p:cNvPr id="4" name="Footer Placeholder 3"/>
          <p:cNvSpPr>
            <a:spLocks noGrp="1"/>
          </p:cNvSpPr>
          <p:nvPr>
            <p:ph type="ftr" sz="quarter" idx="11"/>
          </p:nvPr>
        </p:nvSpPr>
        <p:spPr/>
        <p:txBody>
          <a:bodyPr/>
          <a:lstStyle/>
          <a:p>
            <a:r>
              <a:rPr lang="en-US"/>
              <a:t>Weighted averages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7</a:t>
            </a:fld>
            <a:endParaRPr lang="en-CA"/>
          </a:p>
        </p:txBody>
      </p:sp>
      <p:pic>
        <p:nvPicPr>
          <p:cNvPr id="8" name="Audio 7">
            <a:hlinkClick r:id="" action="ppaction://media"/>
            <a:extLst>
              <a:ext uri="{FF2B5EF4-FFF2-40B4-BE49-F238E27FC236}">
                <a16:creationId xmlns:a16="http://schemas.microsoft.com/office/drawing/2014/main" id="{D914DB76-01CE-4EB8-B671-35D2905028B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8857573"/>
      </p:ext>
    </p:extLst>
  </p:cSld>
  <p:clrMapOvr>
    <a:masterClrMapping/>
  </p:clrMapOvr>
  <mc:AlternateContent xmlns:mc="http://schemas.openxmlformats.org/markup-compatibility/2006" xmlns:p14="http://schemas.microsoft.com/office/powerpoint/2010/main">
    <mc:Choice Requires="p14">
      <p:transition spd="slow" p14:dur="2000" advTm="80136"/>
    </mc:Choice>
    <mc:Fallback xmlns="">
      <p:transition spd="slow" advTm="80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31A52C-BA05-4CBD-AAF3-ACFC0E29325D}"/>
              </a:ext>
            </a:extLst>
          </p:cNvPr>
          <p:cNvSpPr/>
          <p:nvPr/>
        </p:nvSpPr>
        <p:spPr>
          <a:xfrm>
            <a:off x="3161253" y="4535084"/>
            <a:ext cx="2423022" cy="1731506"/>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Approximating the integral</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Recall from calculus that                    is the area under the curve</a:t>
            </a:r>
          </a:p>
          <a:p>
            <a:pPr lvl="1"/>
            <a:endParaRPr lang="en-US" dirty="0"/>
          </a:p>
          <a:p>
            <a:pPr lvl="1"/>
            <a:r>
              <a:rPr lang="en-US" dirty="0"/>
              <a:t>One approximation is</a:t>
            </a:r>
          </a:p>
          <a:p>
            <a:pPr lvl="1"/>
            <a:endParaRPr lang="en-US" dirty="0"/>
          </a:p>
          <a:p>
            <a:pPr lvl="1"/>
            <a:r>
              <a:rPr lang="en-US" dirty="0"/>
              <a:t>It’s actually an </a:t>
            </a:r>
            <a:r>
              <a:rPr lang="en-US" i="1" dirty="0"/>
              <a:t>okay</a:t>
            </a:r>
            <a:r>
              <a:rPr lang="en-US" dirty="0"/>
              <a:t> approximation if</a:t>
            </a:r>
            <a:br>
              <a:rPr lang="en-US" dirty="0"/>
            </a:br>
            <a:r>
              <a:rPr lang="en-US" i="1" dirty="0">
                <a:latin typeface="Times New Roman" panose="02020603050405020304" pitchFamily="18" charset="0"/>
              </a:rPr>
              <a:t>f</a:t>
            </a:r>
            <a:r>
              <a:rPr lang="en-US" dirty="0"/>
              <a:t> is constant or approximately </a:t>
            </a:r>
            <a:br>
              <a:rPr lang="en-US" dirty="0"/>
            </a:br>
            <a:r>
              <a:rPr lang="en-US" dirty="0"/>
              <a:t>constant   </a:t>
            </a:r>
          </a:p>
        </p:txBody>
      </p:sp>
      <p:sp>
        <p:nvSpPr>
          <p:cNvPr id="4" name="Footer Placeholder 3"/>
          <p:cNvSpPr>
            <a:spLocks noGrp="1"/>
          </p:cNvSpPr>
          <p:nvPr>
            <p:ph type="ftr" sz="quarter" idx="11"/>
          </p:nvPr>
        </p:nvSpPr>
        <p:spPr/>
        <p:txBody>
          <a:bodyPr/>
          <a:lstStyle/>
          <a:p>
            <a:r>
              <a:rPr lang="en-US"/>
              <a:t>Weighted averages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8</a:t>
            </a:fld>
            <a:endParaRPr lang="en-CA"/>
          </a:p>
        </p:txBody>
      </p:sp>
      <p:sp>
        <p:nvSpPr>
          <p:cNvPr id="11" name="Freeform: Shape 10">
            <a:extLst>
              <a:ext uri="{FF2B5EF4-FFF2-40B4-BE49-F238E27FC236}">
                <a16:creationId xmlns:a16="http://schemas.microsoft.com/office/drawing/2014/main" id="{8F695838-E2BD-49B9-9C90-7525D8183E05}"/>
              </a:ext>
            </a:extLst>
          </p:cNvPr>
          <p:cNvSpPr/>
          <p:nvPr/>
        </p:nvSpPr>
        <p:spPr>
          <a:xfrm>
            <a:off x="2104373" y="2857542"/>
            <a:ext cx="4471791" cy="1803748"/>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2C9F2EA7-F8CC-4D3D-B824-C68885697252}"/>
              </a:ext>
            </a:extLst>
          </p:cNvPr>
          <p:cNvCxnSpPr>
            <a:cxnSpLocks/>
          </p:cNvCxnSpPr>
          <p:nvPr/>
        </p:nvCxnSpPr>
        <p:spPr>
          <a:xfrm>
            <a:off x="5584277" y="6164374"/>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C11BF0E-1FCC-42F4-B0BF-6B62388AD320}"/>
              </a:ext>
            </a:extLst>
          </p:cNvPr>
          <p:cNvSpPr txBox="1"/>
          <p:nvPr/>
        </p:nvSpPr>
        <p:spPr>
          <a:xfrm>
            <a:off x="5427824" y="6353620"/>
            <a:ext cx="312906" cy="400110"/>
          </a:xfrm>
          <a:prstGeom prst="rect">
            <a:avLst/>
          </a:prstGeom>
          <a:noFill/>
        </p:spPr>
        <p:txBody>
          <a:bodyPr wrap="none" rtlCol="0">
            <a:spAutoFit/>
          </a:bodyPr>
          <a:lstStyle/>
          <a:p>
            <a:pPr algn="ctr"/>
            <a:r>
              <a:rPr lang="en-US" sz="2000" i="1" dirty="0">
                <a:solidFill>
                  <a:schemeClr val="bg1"/>
                </a:solidFill>
                <a:latin typeface="Times New Roman" panose="02020603050405020304" pitchFamily="18" charset="0"/>
                <a:cs typeface="Times New Roman" panose="02020603050405020304" pitchFamily="18" charset="0"/>
              </a:rPr>
              <a:t>b</a:t>
            </a:r>
          </a:p>
        </p:txBody>
      </p:sp>
      <p:sp>
        <p:nvSpPr>
          <p:cNvPr id="20" name="Oval 19">
            <a:extLst>
              <a:ext uri="{FF2B5EF4-FFF2-40B4-BE49-F238E27FC236}">
                <a16:creationId xmlns:a16="http://schemas.microsoft.com/office/drawing/2014/main" id="{2BBC74B7-77B6-4D10-BCB9-E1CF17059F0C}"/>
              </a:ext>
            </a:extLst>
          </p:cNvPr>
          <p:cNvSpPr/>
          <p:nvPr/>
        </p:nvSpPr>
        <p:spPr>
          <a:xfrm>
            <a:off x="5538557" y="356451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30C7F219-66D0-4684-880C-83CF112C3B38}"/>
              </a:ext>
            </a:extLst>
          </p:cNvPr>
          <p:cNvCxnSpPr>
            <a:cxnSpLocks/>
          </p:cNvCxnSpPr>
          <p:nvPr/>
        </p:nvCxnSpPr>
        <p:spPr>
          <a:xfrm flipH="1">
            <a:off x="2104373" y="6258843"/>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1704864-20AC-4CAE-A417-4B3A4FF0C762}"/>
              </a:ext>
            </a:extLst>
          </p:cNvPr>
          <p:cNvCxnSpPr>
            <a:cxnSpLocks/>
          </p:cNvCxnSpPr>
          <p:nvPr/>
        </p:nvCxnSpPr>
        <p:spPr>
          <a:xfrm>
            <a:off x="3161254" y="6165772"/>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5533738-76D7-4C31-8C37-D64A7C41D770}"/>
              </a:ext>
            </a:extLst>
          </p:cNvPr>
          <p:cNvSpPr txBox="1"/>
          <p:nvPr/>
        </p:nvSpPr>
        <p:spPr>
          <a:xfrm>
            <a:off x="3004800" y="6355018"/>
            <a:ext cx="312906" cy="400110"/>
          </a:xfrm>
          <a:prstGeom prst="rect">
            <a:avLst/>
          </a:prstGeom>
          <a:noFill/>
        </p:spPr>
        <p:txBody>
          <a:bodyPr wrap="none" rtlCol="0">
            <a:spAutoFit/>
          </a:bodyPr>
          <a:lstStyle/>
          <a:p>
            <a:pPr algn="ctr"/>
            <a:r>
              <a:rPr lang="en-US" sz="2000" i="1" dirty="0">
                <a:solidFill>
                  <a:schemeClr val="bg1"/>
                </a:solidFill>
                <a:latin typeface="Times New Roman" panose="02020603050405020304" pitchFamily="18" charset="0"/>
                <a:cs typeface="Times New Roman" panose="02020603050405020304" pitchFamily="18" charset="0"/>
              </a:rPr>
              <a:t>a</a:t>
            </a:r>
          </a:p>
        </p:txBody>
      </p:sp>
      <p:sp>
        <p:nvSpPr>
          <p:cNvPr id="24" name="Oval 23">
            <a:extLst>
              <a:ext uri="{FF2B5EF4-FFF2-40B4-BE49-F238E27FC236}">
                <a16:creationId xmlns:a16="http://schemas.microsoft.com/office/drawing/2014/main" id="{DE3F2EE6-1E58-4C07-914A-F8E427A1CFCA}"/>
              </a:ext>
            </a:extLst>
          </p:cNvPr>
          <p:cNvSpPr/>
          <p:nvPr/>
        </p:nvSpPr>
        <p:spPr>
          <a:xfrm>
            <a:off x="3122525" y="450096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5" name="Object 24">
            <a:extLst>
              <a:ext uri="{FF2B5EF4-FFF2-40B4-BE49-F238E27FC236}">
                <a16:creationId xmlns:a16="http://schemas.microsoft.com/office/drawing/2014/main" id="{1773B38A-3E29-49B0-BE44-40BE122C4CF9}"/>
              </a:ext>
            </a:extLst>
          </p:cNvPr>
          <p:cNvGraphicFramePr>
            <a:graphicFrameLocks noChangeAspect="1"/>
          </p:cNvGraphicFramePr>
          <p:nvPr>
            <p:extLst>
              <p:ext uri="{D42A27DB-BD31-4B8C-83A1-F6EECF244321}">
                <p14:modId xmlns:p14="http://schemas.microsoft.com/office/powerpoint/2010/main" val="1215629819"/>
              </p:ext>
            </p:extLst>
          </p:nvPr>
        </p:nvGraphicFramePr>
        <p:xfrm>
          <a:off x="5740730" y="3495042"/>
          <a:ext cx="708025" cy="482600"/>
        </p:xfrm>
        <a:graphic>
          <a:graphicData uri="http://schemas.openxmlformats.org/presentationml/2006/ole">
            <mc:AlternateContent xmlns:mc="http://schemas.openxmlformats.org/markup-compatibility/2006">
              <mc:Choice xmlns:v="urn:schemas-microsoft-com:vml" Requires="v">
                <p:oleObj spid="_x0000_s5138" name="Equation" r:id="rId6" imgW="317160" imgH="215640" progId="Equation.DSMT4">
                  <p:embed/>
                </p:oleObj>
              </mc:Choice>
              <mc:Fallback>
                <p:oleObj name="Equation" r:id="rId6" imgW="317160" imgH="215640" progId="Equation.DSMT4">
                  <p:embed/>
                  <p:pic>
                    <p:nvPicPr>
                      <p:cNvPr id="34" name="Object 33">
                        <a:extLst>
                          <a:ext uri="{FF2B5EF4-FFF2-40B4-BE49-F238E27FC236}">
                            <a16:creationId xmlns:a16="http://schemas.microsoft.com/office/drawing/2014/main" id="{6A33D5DA-3368-4E7D-810D-9E6B474A5A28}"/>
                          </a:ext>
                        </a:extLst>
                      </p:cNvPr>
                      <p:cNvPicPr/>
                      <p:nvPr/>
                    </p:nvPicPr>
                    <p:blipFill>
                      <a:blip r:embed="rId7"/>
                      <a:stretch>
                        <a:fillRect/>
                      </a:stretch>
                    </p:blipFill>
                    <p:spPr>
                      <a:xfrm>
                        <a:off x="5740730" y="3495042"/>
                        <a:ext cx="708025" cy="482600"/>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EC40E880-9D9A-41EE-88A4-EBD173043EF0}"/>
              </a:ext>
            </a:extLst>
          </p:cNvPr>
          <p:cNvGraphicFramePr>
            <a:graphicFrameLocks noChangeAspect="1"/>
          </p:cNvGraphicFramePr>
          <p:nvPr>
            <p:extLst>
              <p:ext uri="{D42A27DB-BD31-4B8C-83A1-F6EECF244321}">
                <p14:modId xmlns:p14="http://schemas.microsoft.com/office/powerpoint/2010/main" val="1372700423"/>
              </p:ext>
            </p:extLst>
          </p:nvPr>
        </p:nvGraphicFramePr>
        <p:xfrm>
          <a:off x="2416087" y="4052484"/>
          <a:ext cx="706438" cy="482600"/>
        </p:xfrm>
        <a:graphic>
          <a:graphicData uri="http://schemas.openxmlformats.org/presentationml/2006/ole">
            <mc:AlternateContent xmlns:mc="http://schemas.openxmlformats.org/markup-compatibility/2006">
              <mc:Choice xmlns:v="urn:schemas-microsoft-com:vml" Requires="v">
                <p:oleObj spid="_x0000_s5139" name="Equation" r:id="rId8" imgW="317160" imgH="215640" progId="Equation.DSMT4">
                  <p:embed/>
                </p:oleObj>
              </mc:Choice>
              <mc:Fallback>
                <p:oleObj name="Equation" r:id="rId8" imgW="317160" imgH="215640" progId="Equation.DSMT4">
                  <p:embed/>
                  <p:pic>
                    <p:nvPicPr>
                      <p:cNvPr id="35" name="Object 34">
                        <a:extLst>
                          <a:ext uri="{FF2B5EF4-FFF2-40B4-BE49-F238E27FC236}">
                            <a16:creationId xmlns:a16="http://schemas.microsoft.com/office/drawing/2014/main" id="{A91500EA-BDF8-4996-8445-1279C67E9B71}"/>
                          </a:ext>
                        </a:extLst>
                      </p:cNvPr>
                      <p:cNvPicPr/>
                      <p:nvPr/>
                    </p:nvPicPr>
                    <p:blipFill>
                      <a:blip r:embed="rId9"/>
                      <a:stretch>
                        <a:fillRect/>
                      </a:stretch>
                    </p:blipFill>
                    <p:spPr>
                      <a:xfrm>
                        <a:off x="2416087" y="4052484"/>
                        <a:ext cx="706438" cy="482600"/>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B74EC0B2-419E-48AA-BF74-A00D249CEC26}"/>
              </a:ext>
            </a:extLst>
          </p:cNvPr>
          <p:cNvGraphicFramePr>
            <a:graphicFrameLocks noChangeAspect="1"/>
          </p:cNvGraphicFramePr>
          <p:nvPr>
            <p:extLst>
              <p:ext uri="{D42A27DB-BD31-4B8C-83A1-F6EECF244321}">
                <p14:modId xmlns:p14="http://schemas.microsoft.com/office/powerpoint/2010/main" val="1752803240"/>
              </p:ext>
            </p:extLst>
          </p:nvPr>
        </p:nvGraphicFramePr>
        <p:xfrm>
          <a:off x="3840862" y="1387660"/>
          <a:ext cx="1216025" cy="879475"/>
        </p:xfrm>
        <a:graphic>
          <a:graphicData uri="http://schemas.openxmlformats.org/presentationml/2006/ole">
            <mc:AlternateContent xmlns:mc="http://schemas.openxmlformats.org/markup-compatibility/2006">
              <mc:Choice xmlns:v="urn:schemas-microsoft-com:vml" Requires="v">
                <p:oleObj spid="_x0000_s5140" name="Equation" r:id="rId10" imgW="545760" imgH="393480" progId="Equation.DSMT4">
                  <p:embed/>
                </p:oleObj>
              </mc:Choice>
              <mc:Fallback>
                <p:oleObj name="Equation" r:id="rId10" imgW="545760" imgH="393480" progId="Equation.DSMT4">
                  <p:embed/>
                  <p:pic>
                    <p:nvPicPr>
                      <p:cNvPr id="9" name="Object 8">
                        <a:extLst>
                          <a:ext uri="{FF2B5EF4-FFF2-40B4-BE49-F238E27FC236}">
                            <a16:creationId xmlns:a16="http://schemas.microsoft.com/office/drawing/2014/main" id="{9BE88236-2237-4BF0-882C-3C6B0DAC3276}"/>
                          </a:ext>
                        </a:extLst>
                      </p:cNvPr>
                      <p:cNvPicPr/>
                      <p:nvPr/>
                    </p:nvPicPr>
                    <p:blipFill>
                      <a:blip r:embed="rId11"/>
                      <a:stretch>
                        <a:fillRect/>
                      </a:stretch>
                    </p:blipFill>
                    <p:spPr>
                      <a:xfrm>
                        <a:off x="3840862" y="1387660"/>
                        <a:ext cx="1216025" cy="879475"/>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359DEF6E-2BE7-482C-BE30-74F3FB33AA66}"/>
              </a:ext>
            </a:extLst>
          </p:cNvPr>
          <p:cNvGraphicFramePr>
            <a:graphicFrameLocks noChangeAspect="1"/>
          </p:cNvGraphicFramePr>
          <p:nvPr>
            <p:extLst>
              <p:ext uri="{D42A27DB-BD31-4B8C-83A1-F6EECF244321}">
                <p14:modId xmlns:p14="http://schemas.microsoft.com/office/powerpoint/2010/main" val="3463816807"/>
              </p:ext>
            </p:extLst>
          </p:nvPr>
        </p:nvGraphicFramePr>
        <p:xfrm>
          <a:off x="3753345" y="2169222"/>
          <a:ext cx="2884488" cy="879475"/>
        </p:xfrm>
        <a:graphic>
          <a:graphicData uri="http://schemas.openxmlformats.org/presentationml/2006/ole">
            <mc:AlternateContent xmlns:mc="http://schemas.openxmlformats.org/markup-compatibility/2006">
              <mc:Choice xmlns:v="urn:schemas-microsoft-com:vml" Requires="v">
                <p:oleObj spid="_x0000_s5141" name="Equation" r:id="rId12" imgW="1295280" imgH="393480" progId="Equation.DSMT4">
                  <p:embed/>
                </p:oleObj>
              </mc:Choice>
              <mc:Fallback>
                <p:oleObj name="Equation" r:id="rId12" imgW="1295280" imgH="393480" progId="Equation.DSMT4">
                  <p:embed/>
                  <p:pic>
                    <p:nvPicPr>
                      <p:cNvPr id="31" name="Object 30">
                        <a:extLst>
                          <a:ext uri="{FF2B5EF4-FFF2-40B4-BE49-F238E27FC236}">
                            <a16:creationId xmlns:a16="http://schemas.microsoft.com/office/drawing/2014/main" id="{B74EC0B2-419E-48AA-BF74-A00D249CEC26}"/>
                          </a:ext>
                        </a:extLst>
                      </p:cNvPr>
                      <p:cNvPicPr/>
                      <p:nvPr/>
                    </p:nvPicPr>
                    <p:blipFill>
                      <a:blip r:embed="rId13"/>
                      <a:stretch>
                        <a:fillRect/>
                      </a:stretch>
                    </p:blipFill>
                    <p:spPr>
                      <a:xfrm>
                        <a:off x="3753345" y="2169222"/>
                        <a:ext cx="2884488" cy="879475"/>
                      </a:xfrm>
                      <a:prstGeom prst="rect">
                        <a:avLst/>
                      </a:prstGeom>
                    </p:spPr>
                  </p:pic>
                </p:oleObj>
              </mc:Fallback>
            </mc:AlternateContent>
          </a:graphicData>
        </a:graphic>
      </p:graphicFrame>
      <p:pic>
        <p:nvPicPr>
          <p:cNvPr id="14" name="Audio 13">
            <a:hlinkClick r:id="" action="ppaction://media"/>
            <a:extLst>
              <a:ext uri="{FF2B5EF4-FFF2-40B4-BE49-F238E27FC236}">
                <a16:creationId xmlns:a16="http://schemas.microsoft.com/office/drawing/2014/main" id="{37B8E2F0-C6E1-4BE2-B7AB-815DB0028CBE}"/>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28752620"/>
      </p:ext>
    </p:extLst>
  </p:cSld>
  <p:clrMapOvr>
    <a:masterClrMapping/>
  </p:clrMapOvr>
  <mc:AlternateContent xmlns:mc="http://schemas.openxmlformats.org/markup-compatibility/2006" xmlns:p14="http://schemas.microsoft.com/office/powerpoint/2010/main">
    <mc:Choice Requires="p14">
      <p:transition spd="slow" p14:dur="2000" advTm="49255"/>
    </mc:Choice>
    <mc:Fallback xmlns="">
      <p:transition spd="slow" advTm="49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4"/>
                </p:tgtEl>
              </p:cMediaNode>
            </p:audio>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31A52C-BA05-4CBD-AAF3-ACFC0E29325D}"/>
              </a:ext>
            </a:extLst>
          </p:cNvPr>
          <p:cNvSpPr/>
          <p:nvPr/>
        </p:nvSpPr>
        <p:spPr>
          <a:xfrm>
            <a:off x="3161253" y="3612294"/>
            <a:ext cx="2423022" cy="2654295"/>
          </a:xfrm>
          <a:custGeom>
            <a:avLst/>
            <a:gdLst>
              <a:gd name="connsiteX0" fmla="*/ 0 w 2423022"/>
              <a:gd name="connsiteY0" fmla="*/ 0 h 1731506"/>
              <a:gd name="connsiteX1" fmla="*/ 2423022 w 2423022"/>
              <a:gd name="connsiteY1" fmla="*/ 0 h 1731506"/>
              <a:gd name="connsiteX2" fmla="*/ 2423022 w 2423022"/>
              <a:gd name="connsiteY2" fmla="*/ 1731506 h 1731506"/>
              <a:gd name="connsiteX3" fmla="*/ 0 w 2423022"/>
              <a:gd name="connsiteY3" fmla="*/ 1731506 h 1731506"/>
              <a:gd name="connsiteX4" fmla="*/ 0 w 2423022"/>
              <a:gd name="connsiteY4" fmla="*/ 0 h 1731506"/>
              <a:gd name="connsiteX0" fmla="*/ 0 w 2423022"/>
              <a:gd name="connsiteY0" fmla="*/ 922789 h 2654295"/>
              <a:gd name="connsiteX1" fmla="*/ 2423022 w 2423022"/>
              <a:gd name="connsiteY1" fmla="*/ 0 h 2654295"/>
              <a:gd name="connsiteX2" fmla="*/ 2423022 w 2423022"/>
              <a:gd name="connsiteY2" fmla="*/ 2654295 h 2654295"/>
              <a:gd name="connsiteX3" fmla="*/ 0 w 2423022"/>
              <a:gd name="connsiteY3" fmla="*/ 2654295 h 2654295"/>
              <a:gd name="connsiteX4" fmla="*/ 0 w 2423022"/>
              <a:gd name="connsiteY4" fmla="*/ 922789 h 265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3022" h="2654295">
                <a:moveTo>
                  <a:pt x="0" y="922789"/>
                </a:moveTo>
                <a:lnTo>
                  <a:pt x="2423022" y="0"/>
                </a:lnTo>
                <a:lnTo>
                  <a:pt x="2423022" y="2654295"/>
                </a:lnTo>
                <a:lnTo>
                  <a:pt x="0" y="2654295"/>
                </a:lnTo>
                <a:lnTo>
                  <a:pt x="0" y="922789"/>
                </a:ln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Approximating the integral</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Recall from calculus that                    is the area under the curve</a:t>
            </a:r>
          </a:p>
          <a:p>
            <a:pPr lvl="1"/>
            <a:endParaRPr lang="en-US" dirty="0"/>
          </a:p>
          <a:p>
            <a:pPr lvl="1"/>
            <a:r>
              <a:rPr lang="en-US" dirty="0"/>
              <a:t>Another approximation is</a:t>
            </a:r>
          </a:p>
          <a:p>
            <a:pPr lvl="1"/>
            <a:endParaRPr lang="en-US" dirty="0"/>
          </a:p>
          <a:p>
            <a:pPr lvl="1"/>
            <a:r>
              <a:rPr lang="en-US" dirty="0"/>
              <a:t>It’s also an </a:t>
            </a:r>
            <a:r>
              <a:rPr lang="en-US" i="1" dirty="0"/>
              <a:t>okay</a:t>
            </a:r>
            <a:r>
              <a:rPr lang="en-US" dirty="0"/>
              <a:t> approximation if</a:t>
            </a:r>
            <a:br>
              <a:rPr lang="en-US" dirty="0"/>
            </a:br>
            <a:r>
              <a:rPr lang="en-US" i="1" dirty="0">
                <a:latin typeface="Times New Roman" panose="02020603050405020304" pitchFamily="18" charset="0"/>
              </a:rPr>
              <a:t>f</a:t>
            </a:r>
            <a:r>
              <a:rPr lang="en-US" dirty="0"/>
              <a:t> is almost straight on </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a:t>
            </a:r>
            <a:r>
              <a:rPr lang="en-US" i="1" dirty="0">
                <a:latin typeface="Times New Roman" panose="02020603050405020304" pitchFamily="18" charset="0"/>
              </a:rPr>
              <a:t>b</a:t>
            </a:r>
            <a:r>
              <a:rPr lang="en-US" dirty="0">
                <a:latin typeface="Times New Roman" panose="02020603050405020304" pitchFamily="18" charset="0"/>
              </a:rPr>
              <a:t>]</a:t>
            </a:r>
          </a:p>
        </p:txBody>
      </p:sp>
      <p:sp>
        <p:nvSpPr>
          <p:cNvPr id="4" name="Footer Placeholder 3"/>
          <p:cNvSpPr>
            <a:spLocks noGrp="1"/>
          </p:cNvSpPr>
          <p:nvPr>
            <p:ph type="ftr" sz="quarter" idx="11"/>
          </p:nvPr>
        </p:nvSpPr>
        <p:spPr/>
        <p:txBody>
          <a:bodyPr/>
          <a:lstStyle/>
          <a:p>
            <a:r>
              <a:rPr lang="en-US"/>
              <a:t>Weighted averages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9</a:t>
            </a:fld>
            <a:endParaRPr lang="en-CA"/>
          </a:p>
        </p:txBody>
      </p:sp>
      <p:sp>
        <p:nvSpPr>
          <p:cNvPr id="11" name="Freeform: Shape 10">
            <a:extLst>
              <a:ext uri="{FF2B5EF4-FFF2-40B4-BE49-F238E27FC236}">
                <a16:creationId xmlns:a16="http://schemas.microsoft.com/office/drawing/2014/main" id="{8F695838-E2BD-49B9-9C90-7525D8183E05}"/>
              </a:ext>
            </a:extLst>
          </p:cNvPr>
          <p:cNvSpPr/>
          <p:nvPr/>
        </p:nvSpPr>
        <p:spPr>
          <a:xfrm>
            <a:off x="2104373" y="2857542"/>
            <a:ext cx="4471791" cy="1803748"/>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2C9F2EA7-F8CC-4D3D-B824-C68885697252}"/>
              </a:ext>
            </a:extLst>
          </p:cNvPr>
          <p:cNvCxnSpPr>
            <a:cxnSpLocks/>
          </p:cNvCxnSpPr>
          <p:nvPr/>
        </p:nvCxnSpPr>
        <p:spPr>
          <a:xfrm>
            <a:off x="5584277" y="6164374"/>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C11BF0E-1FCC-42F4-B0BF-6B62388AD320}"/>
              </a:ext>
            </a:extLst>
          </p:cNvPr>
          <p:cNvSpPr txBox="1"/>
          <p:nvPr/>
        </p:nvSpPr>
        <p:spPr>
          <a:xfrm>
            <a:off x="5427824" y="6353620"/>
            <a:ext cx="312906" cy="400110"/>
          </a:xfrm>
          <a:prstGeom prst="rect">
            <a:avLst/>
          </a:prstGeom>
          <a:noFill/>
        </p:spPr>
        <p:txBody>
          <a:bodyPr wrap="none" rtlCol="0">
            <a:spAutoFit/>
          </a:bodyPr>
          <a:lstStyle/>
          <a:p>
            <a:pPr algn="ctr"/>
            <a:r>
              <a:rPr lang="en-US" sz="2000" i="1" dirty="0">
                <a:solidFill>
                  <a:schemeClr val="bg1"/>
                </a:solidFill>
                <a:latin typeface="Times New Roman" panose="02020603050405020304" pitchFamily="18" charset="0"/>
                <a:cs typeface="Times New Roman" panose="02020603050405020304" pitchFamily="18" charset="0"/>
              </a:rPr>
              <a:t>b</a:t>
            </a:r>
          </a:p>
        </p:txBody>
      </p:sp>
      <p:sp>
        <p:nvSpPr>
          <p:cNvPr id="20" name="Oval 19">
            <a:extLst>
              <a:ext uri="{FF2B5EF4-FFF2-40B4-BE49-F238E27FC236}">
                <a16:creationId xmlns:a16="http://schemas.microsoft.com/office/drawing/2014/main" id="{2BBC74B7-77B6-4D10-BCB9-E1CF17059F0C}"/>
              </a:ext>
            </a:extLst>
          </p:cNvPr>
          <p:cNvSpPr/>
          <p:nvPr/>
        </p:nvSpPr>
        <p:spPr>
          <a:xfrm>
            <a:off x="5538557" y="3564512"/>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30C7F219-66D0-4684-880C-83CF112C3B38}"/>
              </a:ext>
            </a:extLst>
          </p:cNvPr>
          <p:cNvCxnSpPr>
            <a:cxnSpLocks/>
          </p:cNvCxnSpPr>
          <p:nvPr/>
        </p:nvCxnSpPr>
        <p:spPr>
          <a:xfrm flipH="1">
            <a:off x="2104373" y="6258843"/>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1704864-20AC-4CAE-A417-4B3A4FF0C762}"/>
              </a:ext>
            </a:extLst>
          </p:cNvPr>
          <p:cNvCxnSpPr>
            <a:cxnSpLocks/>
          </p:cNvCxnSpPr>
          <p:nvPr/>
        </p:nvCxnSpPr>
        <p:spPr>
          <a:xfrm>
            <a:off x="3161254" y="6165772"/>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5533738-76D7-4C31-8C37-D64A7C41D770}"/>
              </a:ext>
            </a:extLst>
          </p:cNvPr>
          <p:cNvSpPr txBox="1"/>
          <p:nvPr/>
        </p:nvSpPr>
        <p:spPr>
          <a:xfrm>
            <a:off x="3004800" y="6355018"/>
            <a:ext cx="312906" cy="400110"/>
          </a:xfrm>
          <a:prstGeom prst="rect">
            <a:avLst/>
          </a:prstGeom>
          <a:noFill/>
        </p:spPr>
        <p:txBody>
          <a:bodyPr wrap="none" rtlCol="0">
            <a:spAutoFit/>
          </a:bodyPr>
          <a:lstStyle/>
          <a:p>
            <a:pPr algn="ctr"/>
            <a:r>
              <a:rPr lang="en-US" sz="2000" i="1" dirty="0">
                <a:solidFill>
                  <a:schemeClr val="bg1"/>
                </a:solidFill>
                <a:latin typeface="Times New Roman" panose="02020603050405020304" pitchFamily="18" charset="0"/>
                <a:cs typeface="Times New Roman" panose="02020603050405020304" pitchFamily="18" charset="0"/>
              </a:rPr>
              <a:t>a</a:t>
            </a:r>
          </a:p>
        </p:txBody>
      </p:sp>
      <p:sp>
        <p:nvSpPr>
          <p:cNvPr id="24" name="Oval 23">
            <a:extLst>
              <a:ext uri="{FF2B5EF4-FFF2-40B4-BE49-F238E27FC236}">
                <a16:creationId xmlns:a16="http://schemas.microsoft.com/office/drawing/2014/main" id="{DE3F2EE6-1E58-4C07-914A-F8E427A1CFCA}"/>
              </a:ext>
            </a:extLst>
          </p:cNvPr>
          <p:cNvSpPr/>
          <p:nvPr/>
        </p:nvSpPr>
        <p:spPr>
          <a:xfrm>
            <a:off x="3122525" y="450096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5" name="Object 24">
            <a:extLst>
              <a:ext uri="{FF2B5EF4-FFF2-40B4-BE49-F238E27FC236}">
                <a16:creationId xmlns:a16="http://schemas.microsoft.com/office/drawing/2014/main" id="{1773B38A-3E29-49B0-BE44-40BE122C4CF9}"/>
              </a:ext>
            </a:extLst>
          </p:cNvPr>
          <p:cNvGraphicFramePr>
            <a:graphicFrameLocks noChangeAspect="1"/>
          </p:cNvGraphicFramePr>
          <p:nvPr/>
        </p:nvGraphicFramePr>
        <p:xfrm>
          <a:off x="5740730" y="3495042"/>
          <a:ext cx="708025" cy="482600"/>
        </p:xfrm>
        <a:graphic>
          <a:graphicData uri="http://schemas.openxmlformats.org/presentationml/2006/ole">
            <mc:AlternateContent xmlns:mc="http://schemas.openxmlformats.org/markup-compatibility/2006">
              <mc:Choice xmlns:v="urn:schemas-microsoft-com:vml" Requires="v">
                <p:oleObj spid="_x0000_s6162" name="Equation" r:id="rId6" imgW="317160" imgH="215640" progId="Equation.DSMT4">
                  <p:embed/>
                </p:oleObj>
              </mc:Choice>
              <mc:Fallback>
                <p:oleObj name="Equation" r:id="rId6" imgW="317160" imgH="215640" progId="Equation.DSMT4">
                  <p:embed/>
                  <p:pic>
                    <p:nvPicPr>
                      <p:cNvPr id="25" name="Object 24">
                        <a:extLst>
                          <a:ext uri="{FF2B5EF4-FFF2-40B4-BE49-F238E27FC236}">
                            <a16:creationId xmlns:a16="http://schemas.microsoft.com/office/drawing/2014/main" id="{1773B38A-3E29-49B0-BE44-40BE122C4CF9}"/>
                          </a:ext>
                        </a:extLst>
                      </p:cNvPr>
                      <p:cNvPicPr/>
                      <p:nvPr/>
                    </p:nvPicPr>
                    <p:blipFill>
                      <a:blip r:embed="rId7"/>
                      <a:stretch>
                        <a:fillRect/>
                      </a:stretch>
                    </p:blipFill>
                    <p:spPr>
                      <a:xfrm>
                        <a:off x="5740730" y="3495042"/>
                        <a:ext cx="708025" cy="482600"/>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EC40E880-9D9A-41EE-88A4-EBD173043EF0}"/>
              </a:ext>
            </a:extLst>
          </p:cNvPr>
          <p:cNvGraphicFramePr>
            <a:graphicFrameLocks noChangeAspect="1"/>
          </p:cNvGraphicFramePr>
          <p:nvPr/>
        </p:nvGraphicFramePr>
        <p:xfrm>
          <a:off x="2416087" y="4052484"/>
          <a:ext cx="706438" cy="482600"/>
        </p:xfrm>
        <a:graphic>
          <a:graphicData uri="http://schemas.openxmlformats.org/presentationml/2006/ole">
            <mc:AlternateContent xmlns:mc="http://schemas.openxmlformats.org/markup-compatibility/2006">
              <mc:Choice xmlns:v="urn:schemas-microsoft-com:vml" Requires="v">
                <p:oleObj spid="_x0000_s6163" name="Equation" r:id="rId8" imgW="317160" imgH="215640" progId="Equation.DSMT4">
                  <p:embed/>
                </p:oleObj>
              </mc:Choice>
              <mc:Fallback>
                <p:oleObj name="Equation" r:id="rId8" imgW="317160" imgH="215640" progId="Equation.DSMT4">
                  <p:embed/>
                  <p:pic>
                    <p:nvPicPr>
                      <p:cNvPr id="26" name="Object 25">
                        <a:extLst>
                          <a:ext uri="{FF2B5EF4-FFF2-40B4-BE49-F238E27FC236}">
                            <a16:creationId xmlns:a16="http://schemas.microsoft.com/office/drawing/2014/main" id="{EC40E880-9D9A-41EE-88A4-EBD173043EF0}"/>
                          </a:ext>
                        </a:extLst>
                      </p:cNvPr>
                      <p:cNvPicPr/>
                      <p:nvPr/>
                    </p:nvPicPr>
                    <p:blipFill>
                      <a:blip r:embed="rId9"/>
                      <a:stretch>
                        <a:fillRect/>
                      </a:stretch>
                    </p:blipFill>
                    <p:spPr>
                      <a:xfrm>
                        <a:off x="2416087" y="4052484"/>
                        <a:ext cx="706438" cy="482600"/>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B74EC0B2-419E-48AA-BF74-A00D249CEC26}"/>
              </a:ext>
            </a:extLst>
          </p:cNvPr>
          <p:cNvGraphicFramePr>
            <a:graphicFrameLocks noChangeAspect="1"/>
          </p:cNvGraphicFramePr>
          <p:nvPr/>
        </p:nvGraphicFramePr>
        <p:xfrm>
          <a:off x="3840862" y="1387660"/>
          <a:ext cx="1216025" cy="879475"/>
        </p:xfrm>
        <a:graphic>
          <a:graphicData uri="http://schemas.openxmlformats.org/presentationml/2006/ole">
            <mc:AlternateContent xmlns:mc="http://schemas.openxmlformats.org/markup-compatibility/2006">
              <mc:Choice xmlns:v="urn:schemas-microsoft-com:vml" Requires="v">
                <p:oleObj spid="_x0000_s6164" name="Equation" r:id="rId10" imgW="545760" imgH="393480" progId="Equation.DSMT4">
                  <p:embed/>
                </p:oleObj>
              </mc:Choice>
              <mc:Fallback>
                <p:oleObj name="Equation" r:id="rId10" imgW="545760" imgH="393480" progId="Equation.DSMT4">
                  <p:embed/>
                  <p:pic>
                    <p:nvPicPr>
                      <p:cNvPr id="31" name="Object 30">
                        <a:extLst>
                          <a:ext uri="{FF2B5EF4-FFF2-40B4-BE49-F238E27FC236}">
                            <a16:creationId xmlns:a16="http://schemas.microsoft.com/office/drawing/2014/main" id="{B74EC0B2-419E-48AA-BF74-A00D249CEC26}"/>
                          </a:ext>
                        </a:extLst>
                      </p:cNvPr>
                      <p:cNvPicPr/>
                      <p:nvPr/>
                    </p:nvPicPr>
                    <p:blipFill>
                      <a:blip r:embed="rId11"/>
                      <a:stretch>
                        <a:fillRect/>
                      </a:stretch>
                    </p:blipFill>
                    <p:spPr>
                      <a:xfrm>
                        <a:off x="3840862" y="1387660"/>
                        <a:ext cx="1216025" cy="879475"/>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359DEF6E-2BE7-482C-BE30-74F3FB33AA66}"/>
              </a:ext>
            </a:extLst>
          </p:cNvPr>
          <p:cNvGraphicFramePr>
            <a:graphicFrameLocks noChangeAspect="1"/>
          </p:cNvGraphicFramePr>
          <p:nvPr>
            <p:extLst>
              <p:ext uri="{D42A27DB-BD31-4B8C-83A1-F6EECF244321}">
                <p14:modId xmlns:p14="http://schemas.microsoft.com/office/powerpoint/2010/main" val="1987843629"/>
              </p:ext>
            </p:extLst>
          </p:nvPr>
        </p:nvGraphicFramePr>
        <p:xfrm>
          <a:off x="4264767" y="2187617"/>
          <a:ext cx="3789362" cy="879475"/>
        </p:xfrm>
        <a:graphic>
          <a:graphicData uri="http://schemas.openxmlformats.org/presentationml/2006/ole">
            <mc:AlternateContent xmlns:mc="http://schemas.openxmlformats.org/markup-compatibility/2006">
              <mc:Choice xmlns:v="urn:schemas-microsoft-com:vml" Requires="v">
                <p:oleObj spid="_x0000_s6165" name="Equation" r:id="rId12" imgW="1701720" imgH="393480" progId="Equation.DSMT4">
                  <p:embed/>
                </p:oleObj>
              </mc:Choice>
              <mc:Fallback>
                <p:oleObj name="Equation" r:id="rId12" imgW="1701720" imgH="393480" progId="Equation.DSMT4">
                  <p:embed/>
                  <p:pic>
                    <p:nvPicPr>
                      <p:cNvPr id="32" name="Object 31">
                        <a:extLst>
                          <a:ext uri="{FF2B5EF4-FFF2-40B4-BE49-F238E27FC236}">
                            <a16:creationId xmlns:a16="http://schemas.microsoft.com/office/drawing/2014/main" id="{359DEF6E-2BE7-482C-BE30-74F3FB33AA66}"/>
                          </a:ext>
                        </a:extLst>
                      </p:cNvPr>
                      <p:cNvPicPr/>
                      <p:nvPr/>
                    </p:nvPicPr>
                    <p:blipFill>
                      <a:blip r:embed="rId13"/>
                      <a:stretch>
                        <a:fillRect/>
                      </a:stretch>
                    </p:blipFill>
                    <p:spPr>
                      <a:xfrm>
                        <a:off x="4264767" y="2187617"/>
                        <a:ext cx="3789362" cy="879475"/>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8CC2C72D-88D0-4DBF-B8BD-494CA4F7EF7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852890191"/>
      </p:ext>
    </p:extLst>
  </p:cSld>
  <p:clrMapOvr>
    <a:masterClrMapping/>
  </p:clrMapOvr>
  <mc:AlternateContent xmlns:mc="http://schemas.openxmlformats.org/markup-compatibility/2006" xmlns:p14="http://schemas.microsoft.com/office/powerpoint/2010/main">
    <mc:Choice Requires="p14">
      <p:transition spd="slow" p14:dur="2000" advTm="50300"/>
    </mc:Choice>
    <mc:Fallback xmlns="">
      <p:transition spd="slow" advTm="50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1|13.4"/>
</p:tagLst>
</file>

<file path=ppt/tags/tag10.xml><?xml version="1.0" encoding="utf-8"?>
<p:tagLst xmlns:a="http://schemas.openxmlformats.org/drawingml/2006/main" xmlns:r="http://schemas.openxmlformats.org/officeDocument/2006/relationships" xmlns:p="http://schemas.openxmlformats.org/presentationml/2006/main">
  <p:tag name="TIMING" val="|9.2|12.3"/>
</p:tagLst>
</file>

<file path=ppt/tags/tag11.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35.9|18.7"/>
</p:tagLst>
</file>

<file path=ppt/tags/tag3.xml><?xml version="1.0" encoding="utf-8"?>
<p:tagLst xmlns:a="http://schemas.openxmlformats.org/drawingml/2006/main" xmlns:r="http://schemas.openxmlformats.org/officeDocument/2006/relationships" xmlns:p="http://schemas.openxmlformats.org/presentationml/2006/main">
  <p:tag name="TIMING" val="|6|23.7|12.7|19"/>
</p:tagLst>
</file>

<file path=ppt/tags/tag4.xml><?xml version="1.0" encoding="utf-8"?>
<p:tagLst xmlns:a="http://schemas.openxmlformats.org/drawingml/2006/main" xmlns:r="http://schemas.openxmlformats.org/officeDocument/2006/relationships" xmlns:p="http://schemas.openxmlformats.org/presentationml/2006/main">
  <p:tag name="TIMING" val="|22.5|12.6"/>
</p:tagLst>
</file>

<file path=ppt/tags/tag5.xml><?xml version="1.0" encoding="utf-8"?>
<p:tagLst xmlns:a="http://schemas.openxmlformats.org/drawingml/2006/main" xmlns:r="http://schemas.openxmlformats.org/officeDocument/2006/relationships" xmlns:p="http://schemas.openxmlformats.org/presentationml/2006/main">
  <p:tag name="TIMING" val="|18.3|14.7|28.8"/>
</p:tagLst>
</file>

<file path=ppt/tags/tag6.xml><?xml version="1.0" encoding="utf-8"?>
<p:tagLst xmlns:a="http://schemas.openxmlformats.org/drawingml/2006/main" xmlns:r="http://schemas.openxmlformats.org/officeDocument/2006/relationships" xmlns:p="http://schemas.openxmlformats.org/presentationml/2006/main">
  <p:tag name="TIMING" val="|16.1|11.6"/>
</p:tagLst>
</file>

<file path=ppt/tags/tag7.xml><?xml version="1.0" encoding="utf-8"?>
<p:tagLst xmlns:a="http://schemas.openxmlformats.org/drawingml/2006/main" xmlns:r="http://schemas.openxmlformats.org/officeDocument/2006/relationships" xmlns:p="http://schemas.openxmlformats.org/presentationml/2006/main">
  <p:tag name="TIMING" val="|27.9"/>
</p:tagLst>
</file>

<file path=ppt/tags/tag8.xml><?xml version="1.0" encoding="utf-8"?>
<p:tagLst xmlns:a="http://schemas.openxmlformats.org/drawingml/2006/main" xmlns:r="http://schemas.openxmlformats.org/officeDocument/2006/relationships" xmlns:p="http://schemas.openxmlformats.org/presentationml/2006/main">
  <p:tag name="TIMING" val="|10.6|4.9|11.1|14.3|8"/>
</p:tagLst>
</file>

<file path=ppt/tags/tag9.xml><?xml version="1.0" encoding="utf-8"?>
<p:tagLst xmlns:a="http://schemas.openxmlformats.org/drawingml/2006/main" xmlns:r="http://schemas.openxmlformats.org/officeDocument/2006/relationships" xmlns:p="http://schemas.openxmlformats.org/presentationml/2006/main">
  <p:tag name="TIMING" val="|27.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80159</TotalTime>
  <Words>962</Words>
  <Application>Microsoft Office PowerPoint</Application>
  <PresentationFormat>On-screen Show (4:3)</PresentationFormat>
  <Paragraphs>139</Paragraphs>
  <Slides>17</Slides>
  <Notes>0</Notes>
  <HiddenSlides>0</HiddenSlides>
  <MMClips>16</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17</vt:i4>
      </vt:variant>
    </vt:vector>
  </HeadingPairs>
  <TitlesOfParts>
    <vt:vector size="29" baseType="lpstr">
      <vt:lpstr>ＭＳ Ｐゴシック</vt:lpstr>
      <vt:lpstr>Arial</vt:lpstr>
      <vt:lpstr>Bookman Old Style</vt:lpstr>
      <vt:lpstr>Calibri</vt:lpstr>
      <vt:lpstr>Cambria</vt:lpstr>
      <vt:lpstr>Consolas</vt:lpstr>
      <vt:lpstr>Constantia</vt:lpstr>
      <vt:lpstr>Georgia</vt:lpstr>
      <vt:lpstr>Times New Roman</vt:lpstr>
      <vt:lpstr>Office Theme</vt:lpstr>
      <vt:lpstr>Equation</vt:lpstr>
      <vt:lpstr>MathType 6.0 Equation</vt:lpstr>
      <vt:lpstr>Weighted averages</vt:lpstr>
      <vt:lpstr>Introduction</vt:lpstr>
      <vt:lpstr>Weighted average</vt:lpstr>
      <vt:lpstr>Weighted average</vt:lpstr>
      <vt:lpstr>Weighted average</vt:lpstr>
      <vt:lpstr>Weighted average</vt:lpstr>
      <vt:lpstr>Weighted average</vt:lpstr>
      <vt:lpstr>Approximating the integral</vt:lpstr>
      <vt:lpstr>Approximating the integral</vt:lpstr>
      <vt:lpstr>Approximating the integral</vt:lpstr>
      <vt:lpstr>Approximating the integral</vt:lpstr>
      <vt:lpstr>Approximating the integral</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1438</cp:revision>
  <dcterms:created xsi:type="dcterms:W3CDTF">2020-04-30T19:27:29Z</dcterms:created>
  <dcterms:modified xsi:type="dcterms:W3CDTF">2024-04-12T20:06:42Z</dcterms:modified>
</cp:coreProperties>
</file>